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5" r:id="rId3"/>
    <p:sldId id="279" r:id="rId4"/>
    <p:sldId id="280" r:id="rId5"/>
    <p:sldId id="283" r:id="rId6"/>
    <p:sldId id="281" r:id="rId7"/>
    <p:sldId id="286" r:id="rId8"/>
    <p:sldId id="282" r:id="rId9"/>
    <p:sldId id="284"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8" d="100"/>
          <a:sy n="118" d="100"/>
        </p:scale>
        <p:origin x="6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rrera, Christopher" userId="60799f44-acaa-488d-91ee-2be539f75bc0" providerId="ADAL" clId="{8EF8019A-457B-4ACB-AC03-4E00EF8AEC60}"/>
    <pc:docChg chg="modSld">
      <pc:chgData name="Guerrera, Christopher" userId="60799f44-acaa-488d-91ee-2be539f75bc0" providerId="ADAL" clId="{8EF8019A-457B-4ACB-AC03-4E00EF8AEC60}" dt="2024-06-19T15:32:21.688" v="5" actId="20577"/>
      <pc:docMkLst>
        <pc:docMk/>
      </pc:docMkLst>
      <pc:sldChg chg="modSp mod">
        <pc:chgData name="Guerrera, Christopher" userId="60799f44-acaa-488d-91ee-2be539f75bc0" providerId="ADAL" clId="{8EF8019A-457B-4ACB-AC03-4E00EF8AEC60}" dt="2024-06-19T15:32:21.688" v="5" actId="20577"/>
        <pc:sldMkLst>
          <pc:docMk/>
          <pc:sldMk cId="1518413453" sldId="275"/>
        </pc:sldMkLst>
        <pc:spChg chg="mod">
          <ac:chgData name="Guerrera, Christopher" userId="60799f44-acaa-488d-91ee-2be539f75bc0" providerId="ADAL" clId="{8EF8019A-457B-4ACB-AC03-4E00EF8AEC60}" dt="2024-06-19T15:32:21.688" v="5" actId="20577"/>
          <ac:spMkLst>
            <pc:docMk/>
            <pc:sldMk cId="1518413453" sldId="275"/>
            <ac:spMk id="3" creationId="{9E674A97-7B0C-C00F-E82D-A13247632B9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cid:image021.png@01D64EEB.85186D60"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cid:image020.png@01D64EEB.85186D60" TargetMode="External"/><Relationship Id="rId11" Type="http://schemas.openxmlformats.org/officeDocument/2006/relationships/hyperlink" Target="https://www.allegromicro.com/" TargetMode="External"/><Relationship Id="rId5" Type="http://schemas.openxmlformats.org/officeDocument/2006/relationships/image" Target="../media/image17.png"/><Relationship Id="rId10" Type="http://schemas.openxmlformats.org/officeDocument/2006/relationships/image" Target="cid:image022.png@01D64EEB.85186D60" TargetMode="External"/><Relationship Id="rId4" Type="http://schemas.openxmlformats.org/officeDocument/2006/relationships/image" Target="cid:image019.png@01D64EEB.85186D60" TargetMode="External"/><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cid:image021.png@01D64EEB.85186D60"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cid:image020.png@01D64EEB.85186D60" TargetMode="External"/><Relationship Id="rId5" Type="http://schemas.openxmlformats.org/officeDocument/2006/relationships/image" Target="../media/image17.png"/><Relationship Id="rId10" Type="http://schemas.openxmlformats.org/officeDocument/2006/relationships/image" Target="cid:image022.png@01D64EEB.85186D60" TargetMode="External"/><Relationship Id="rId4" Type="http://schemas.openxmlformats.org/officeDocument/2006/relationships/image" Target="cid:image019.png@01D64EEB.85186D60" TargetMode="External"/><Relationship Id="rId9"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C33D-C317-21F0-8252-597FA2A2C6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78CA6F-BFC9-E8ED-DEFA-5185707C29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FF3A95-F080-1421-0FFD-E04ACBA1D2ED}"/>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5" name="Footer Placeholder 4">
            <a:extLst>
              <a:ext uri="{FF2B5EF4-FFF2-40B4-BE49-F238E27FC236}">
                <a16:creationId xmlns:a16="http://schemas.microsoft.com/office/drawing/2014/main" id="{B4B48931-E15E-0876-4CED-2AE71EE69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92810-F57D-A1D6-8EB3-E13AE31C67FA}"/>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297284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5077-F9CB-1073-21BC-855243B429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EAFA3-AC55-0FAE-A024-9117B7548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54CCA-84A4-2C78-E4DC-F966CBC729CA}"/>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5" name="Footer Placeholder 4">
            <a:extLst>
              <a:ext uri="{FF2B5EF4-FFF2-40B4-BE49-F238E27FC236}">
                <a16:creationId xmlns:a16="http://schemas.microsoft.com/office/drawing/2014/main" id="{30DB831B-203C-7EC8-90EF-23640902E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EFA7B-D5DA-0740-A9D1-8A7FBE9EC182}"/>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343043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B68708-31DF-48AB-C860-3650B27951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B8132-18FA-32D9-19D5-F6E6C74F39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3426C-59E4-A6AE-4F4F-831FE27D1FE5}"/>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5" name="Footer Placeholder 4">
            <a:extLst>
              <a:ext uri="{FF2B5EF4-FFF2-40B4-BE49-F238E27FC236}">
                <a16:creationId xmlns:a16="http://schemas.microsoft.com/office/drawing/2014/main" id="{6AAA8CC9-89AB-AB26-AF6B-6DC39294C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D279A-C612-3A53-37AC-1BEC1CA6D9BB}"/>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285765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Car-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1E2546-FC92-4447-A4EE-C27352133E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1" b="-10"/>
          <a:stretch/>
        </p:blipFill>
        <p:spPr>
          <a:xfrm>
            <a:off x="0" y="0"/>
            <a:ext cx="12192000" cy="6858000"/>
          </a:xfrm>
          <a:prstGeom prst="rect">
            <a:avLst/>
          </a:prstGeom>
        </p:spPr>
      </p:pic>
      <p:sp>
        <p:nvSpPr>
          <p:cNvPr id="8" name="Subtitle 2">
            <a:extLst>
              <a:ext uri="{FF2B5EF4-FFF2-40B4-BE49-F238E27FC236}">
                <a16:creationId xmlns:a16="http://schemas.microsoft.com/office/drawing/2014/main" id="{8699837D-0272-AD4E-9C46-89DC2F11485B}"/>
              </a:ext>
            </a:extLst>
          </p:cNvPr>
          <p:cNvSpPr>
            <a:spLocks noGrp="1"/>
          </p:cNvSpPr>
          <p:nvPr>
            <p:ph type="subTitle" idx="1"/>
          </p:nvPr>
        </p:nvSpPr>
        <p:spPr>
          <a:xfrm>
            <a:off x="1524000" y="4357990"/>
            <a:ext cx="6494060" cy="974759"/>
          </a:xfrm>
        </p:spPr>
        <p:txBody>
          <a:bodyPr>
            <a:no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3548FF8-60E0-1C4E-83DA-D7587E63B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3726" y="735626"/>
            <a:ext cx="3795278" cy="1468772"/>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1524000" y="6312878"/>
            <a:ext cx="3511062" cy="472744"/>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4" name="TextBox 3">
            <a:extLst>
              <a:ext uri="{FF2B5EF4-FFF2-40B4-BE49-F238E27FC236}">
                <a16:creationId xmlns:a16="http://schemas.microsoft.com/office/drawing/2014/main" id="{B7D822C5-3A0D-4E8E-B644-55218E2FC38E}"/>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chemeClr val="bg1"/>
              </a:solidFill>
              <a:latin typeface="Arial" panose="020B0604020202020204" pitchFamily="34" charset="0"/>
              <a:cs typeface="Arial" panose="020B0604020202020204" pitchFamily="34" charset="0"/>
            </a:endParaRPr>
          </a:p>
          <a:p>
            <a:pPr algn="r"/>
            <a:r>
              <a:rPr lang="en-US" sz="1200" dirty="0">
                <a:solidFill>
                  <a:srgbClr val="F5C400"/>
                </a:solidFill>
                <a:latin typeface="Arial" panose="020B0604020202020204" pitchFamily="34" charset="0"/>
                <a:cs typeface="Arial" panose="020B0604020202020204" pitchFamily="34" charset="0"/>
              </a:rPr>
              <a:t>Allegro Confidential Information</a:t>
            </a:r>
          </a:p>
        </p:txBody>
      </p:sp>
      <p:pic>
        <p:nvPicPr>
          <p:cNvPr id="13" name="Picture 12">
            <a:extLst>
              <a:ext uri="{FF2B5EF4-FFF2-40B4-BE49-F238E27FC236}">
                <a16:creationId xmlns:a16="http://schemas.microsoft.com/office/drawing/2014/main" id="{EA07C5E1-3C27-4428-9EFC-4792A7ADF7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21973" y="2980944"/>
            <a:ext cx="291753" cy="3877056"/>
          </a:xfrm>
          <a:prstGeom prst="rect">
            <a:avLst/>
          </a:prstGeom>
        </p:spPr>
      </p:pic>
      <p:sp>
        <p:nvSpPr>
          <p:cNvPr id="12" name="Title 1">
            <a:extLst>
              <a:ext uri="{FF2B5EF4-FFF2-40B4-BE49-F238E27FC236}">
                <a16:creationId xmlns:a16="http://schemas.microsoft.com/office/drawing/2014/main" id="{60C7D8D0-6179-49D2-B386-19FB641329AF}"/>
              </a:ext>
            </a:extLst>
          </p:cNvPr>
          <p:cNvSpPr>
            <a:spLocks noGrp="1"/>
          </p:cNvSpPr>
          <p:nvPr>
            <p:ph type="ctrTitle"/>
          </p:nvPr>
        </p:nvSpPr>
        <p:spPr>
          <a:xfrm>
            <a:off x="1524000" y="2909976"/>
            <a:ext cx="6494060" cy="974759"/>
          </a:xfrm>
        </p:spPr>
        <p:txBody>
          <a:bodyPr anchor="t">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9066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Car-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1E2546-FC92-4447-A4EE-C27352133EB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7" name="Title 1">
            <a:extLst>
              <a:ext uri="{FF2B5EF4-FFF2-40B4-BE49-F238E27FC236}">
                <a16:creationId xmlns:a16="http://schemas.microsoft.com/office/drawing/2014/main" id="{EE363BE5-03A8-9A40-A0F7-66CE8C26BF5F}"/>
              </a:ext>
            </a:extLst>
          </p:cNvPr>
          <p:cNvSpPr>
            <a:spLocks noGrp="1"/>
          </p:cNvSpPr>
          <p:nvPr>
            <p:ph type="ctrTitle"/>
          </p:nvPr>
        </p:nvSpPr>
        <p:spPr>
          <a:xfrm>
            <a:off x="1524000" y="2909976"/>
            <a:ext cx="5436358"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699837D-0272-AD4E-9C46-89DC2F11485B}"/>
              </a:ext>
            </a:extLst>
          </p:cNvPr>
          <p:cNvSpPr>
            <a:spLocks noGrp="1"/>
          </p:cNvSpPr>
          <p:nvPr>
            <p:ph type="subTitle" idx="1"/>
          </p:nvPr>
        </p:nvSpPr>
        <p:spPr>
          <a:xfrm>
            <a:off x="1524000" y="4361688"/>
            <a:ext cx="5436358"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3548FF8-60E0-1C4E-83DA-D7587E63B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pic>
        <p:nvPicPr>
          <p:cNvPr id="12" name="Picture 11">
            <a:extLst>
              <a:ext uri="{FF2B5EF4-FFF2-40B4-BE49-F238E27FC236}">
                <a16:creationId xmlns:a16="http://schemas.microsoft.com/office/drawing/2014/main" id="{2EE3E3A4-B861-441A-9B0A-7428F92038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2"/>
          <a:stretch/>
        </p:blipFill>
        <p:spPr>
          <a:xfrm>
            <a:off x="1221974" y="2980944"/>
            <a:ext cx="295930" cy="3877055"/>
          </a:xfrm>
          <a:prstGeom prst="rect">
            <a:avLst/>
          </a:prstGeom>
        </p:spPr>
      </p:pic>
      <p:sp>
        <p:nvSpPr>
          <p:cNvPr id="14" name="TextBox 13">
            <a:extLst>
              <a:ext uri="{FF2B5EF4-FFF2-40B4-BE49-F238E27FC236}">
                <a16:creationId xmlns:a16="http://schemas.microsoft.com/office/drawing/2014/main" id="{A4EA0473-4D51-A047-83B2-22B5745B66AF}"/>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spTree>
    <p:extLst>
      <p:ext uri="{BB962C8B-B14F-4D97-AF65-F5344CB8AC3E}">
        <p14:creationId xmlns:p14="http://schemas.microsoft.com/office/powerpoint/2010/main" val="1577748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Industrial-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FBBBF5-D9BC-DC44-A2C3-7C9A56BCE54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7" name="Title 1">
            <a:extLst>
              <a:ext uri="{FF2B5EF4-FFF2-40B4-BE49-F238E27FC236}">
                <a16:creationId xmlns:a16="http://schemas.microsoft.com/office/drawing/2014/main" id="{775CF57F-1577-3042-B889-0E6F806DC307}"/>
              </a:ext>
            </a:extLst>
          </p:cNvPr>
          <p:cNvSpPr>
            <a:spLocks noGrp="1"/>
          </p:cNvSpPr>
          <p:nvPr>
            <p:ph type="ctrTitle"/>
          </p:nvPr>
        </p:nvSpPr>
        <p:spPr>
          <a:xfrm>
            <a:off x="1524000" y="2909976"/>
            <a:ext cx="6248400" cy="978408"/>
          </a:xfrm>
        </p:spPr>
        <p:txBody>
          <a:bodyPr anchor="t">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F12BFEDE-527A-1944-8C87-E21D99AFEAA0}"/>
              </a:ext>
            </a:extLst>
          </p:cNvPr>
          <p:cNvSpPr>
            <a:spLocks noGrp="1"/>
          </p:cNvSpPr>
          <p:nvPr>
            <p:ph type="subTitle" idx="1"/>
          </p:nvPr>
        </p:nvSpPr>
        <p:spPr>
          <a:xfrm>
            <a:off x="1524000" y="4361688"/>
            <a:ext cx="6248400"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AECF764D-55AA-3543-AE94-99E8D3697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5626"/>
            <a:ext cx="3795278" cy="1468772"/>
          </a:xfrm>
          <a:prstGeom prst="rect">
            <a:avLst/>
          </a:prstGeom>
        </p:spPr>
      </p:pic>
      <p:pic>
        <p:nvPicPr>
          <p:cNvPr id="11" name="Picture 10">
            <a:extLst>
              <a:ext uri="{FF2B5EF4-FFF2-40B4-BE49-F238E27FC236}">
                <a16:creationId xmlns:a16="http://schemas.microsoft.com/office/drawing/2014/main" id="{9710337F-80B9-494F-8E3D-E94052A93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4"/>
          <a:stretch/>
        </p:blipFill>
        <p:spPr>
          <a:xfrm>
            <a:off x="1221973" y="2982819"/>
            <a:ext cx="295931" cy="3875181"/>
          </a:xfrm>
          <a:prstGeom prst="rect">
            <a:avLst/>
          </a:prstGeom>
        </p:spPr>
      </p:pic>
      <p:sp>
        <p:nvSpPr>
          <p:cNvPr id="9" name="TextBox 8">
            <a:extLst>
              <a:ext uri="{FF2B5EF4-FFF2-40B4-BE49-F238E27FC236}">
                <a16:creationId xmlns:a16="http://schemas.microsoft.com/office/drawing/2014/main" id="{6B89E950-88DF-4B16-AAAD-6CE8AEB102F4}"/>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chemeClr val="bg1"/>
              </a:solidFill>
              <a:latin typeface="Arial" panose="020B0604020202020204" pitchFamily="34" charset="0"/>
              <a:cs typeface="Arial" panose="020B0604020202020204" pitchFamily="34" charset="0"/>
            </a:endParaRPr>
          </a:p>
          <a:p>
            <a:pPr algn="r"/>
            <a:r>
              <a:rPr lang="en-US" sz="1200" dirty="0">
                <a:solidFill>
                  <a:srgbClr val="F5C400"/>
                </a:solidFill>
                <a:latin typeface="Arial" panose="020B0604020202020204" pitchFamily="34" charset="0"/>
                <a:cs typeface="Arial" panose="020B0604020202020204" pitchFamily="34" charset="0"/>
              </a:rPr>
              <a:t>Allegro Confidential Information</a:t>
            </a:r>
          </a:p>
        </p:txBody>
      </p:sp>
    </p:spTree>
    <p:extLst>
      <p:ext uri="{BB962C8B-B14F-4D97-AF65-F5344CB8AC3E}">
        <p14:creationId xmlns:p14="http://schemas.microsoft.com/office/powerpoint/2010/main" val="390474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Industrial-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FBBBF5-D9BC-DC44-A2C3-7C9A56BCE54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7" name="Title 1">
            <a:extLst>
              <a:ext uri="{FF2B5EF4-FFF2-40B4-BE49-F238E27FC236}">
                <a16:creationId xmlns:a16="http://schemas.microsoft.com/office/drawing/2014/main" id="{775CF57F-1577-3042-B889-0E6F806DC307}"/>
              </a:ext>
            </a:extLst>
          </p:cNvPr>
          <p:cNvSpPr>
            <a:spLocks noGrp="1"/>
          </p:cNvSpPr>
          <p:nvPr>
            <p:ph type="ctrTitle"/>
          </p:nvPr>
        </p:nvSpPr>
        <p:spPr>
          <a:xfrm>
            <a:off x="1524000" y="2909976"/>
            <a:ext cx="6405349"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F12BFEDE-527A-1944-8C87-E21D99AFEAA0}"/>
              </a:ext>
            </a:extLst>
          </p:cNvPr>
          <p:cNvSpPr>
            <a:spLocks noGrp="1"/>
          </p:cNvSpPr>
          <p:nvPr>
            <p:ph type="subTitle" idx="1"/>
          </p:nvPr>
        </p:nvSpPr>
        <p:spPr>
          <a:xfrm>
            <a:off x="1524000" y="4361688"/>
            <a:ext cx="6405349"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a:extLst>
              <a:ext uri="{FF2B5EF4-FFF2-40B4-BE49-F238E27FC236}">
                <a16:creationId xmlns:a16="http://schemas.microsoft.com/office/drawing/2014/main" id="{86CB4B8F-7285-47A0-BC56-E409BF6EC5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55"/>
          <a:stretch/>
        </p:blipFill>
        <p:spPr>
          <a:xfrm>
            <a:off x="1221974" y="2980944"/>
            <a:ext cx="302026" cy="3877056"/>
          </a:xfrm>
          <a:prstGeom prst="rect">
            <a:avLst/>
          </a:prstGeom>
        </p:spPr>
      </p:pic>
      <p:sp>
        <p:nvSpPr>
          <p:cNvPr id="11" name="TextBox 10">
            <a:extLst>
              <a:ext uri="{FF2B5EF4-FFF2-40B4-BE49-F238E27FC236}">
                <a16:creationId xmlns:a16="http://schemas.microsoft.com/office/drawing/2014/main" id="{115E80B5-5A68-9748-9A20-749B9272DC02}"/>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pic>
        <p:nvPicPr>
          <p:cNvPr id="14" name="Picture 13">
            <a:extLst>
              <a:ext uri="{FF2B5EF4-FFF2-40B4-BE49-F238E27FC236}">
                <a16:creationId xmlns:a16="http://schemas.microsoft.com/office/drawing/2014/main" id="{8BAABFDD-D718-A34F-AC7D-B81A7E074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spTree>
    <p:extLst>
      <p:ext uri="{BB962C8B-B14F-4D97-AF65-F5344CB8AC3E}">
        <p14:creationId xmlns:p14="http://schemas.microsoft.com/office/powerpoint/2010/main" val="415395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Green Energy-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3A0C6D-EA86-6541-8893-6AF34D866C0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BC91E9ED-EC78-7044-BFBE-85299C59E965}"/>
              </a:ext>
            </a:extLst>
          </p:cNvPr>
          <p:cNvSpPr>
            <a:spLocks noGrp="1"/>
          </p:cNvSpPr>
          <p:nvPr>
            <p:ph type="ctrTitle"/>
          </p:nvPr>
        </p:nvSpPr>
        <p:spPr>
          <a:xfrm>
            <a:off x="1524000" y="2909976"/>
            <a:ext cx="7428931" cy="978408"/>
          </a:xfrm>
        </p:spPr>
        <p:txBody>
          <a:bodyPr anchor="t">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C48223-DACD-464C-9746-4D3A7607D920}"/>
              </a:ext>
            </a:extLst>
          </p:cNvPr>
          <p:cNvSpPr>
            <a:spLocks noGrp="1"/>
          </p:cNvSpPr>
          <p:nvPr>
            <p:ph type="subTitle" idx="1"/>
          </p:nvPr>
        </p:nvSpPr>
        <p:spPr>
          <a:xfrm>
            <a:off x="1524000" y="4361688"/>
            <a:ext cx="7428931"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A3F84C96-ECA7-9440-B6A3-1960C55152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5626"/>
            <a:ext cx="3795278" cy="1468772"/>
          </a:xfrm>
          <a:prstGeom prst="rect">
            <a:avLst/>
          </a:prstGeom>
        </p:spPr>
      </p:pic>
      <p:pic>
        <p:nvPicPr>
          <p:cNvPr id="10" name="Picture 9">
            <a:extLst>
              <a:ext uri="{FF2B5EF4-FFF2-40B4-BE49-F238E27FC236}">
                <a16:creationId xmlns:a16="http://schemas.microsoft.com/office/drawing/2014/main" id="{452E8D64-7324-4274-8803-B07E274ECC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13"/>
          <a:stretch/>
        </p:blipFill>
        <p:spPr>
          <a:xfrm>
            <a:off x="1221972" y="2982819"/>
            <a:ext cx="295931" cy="3875181"/>
          </a:xfrm>
          <a:prstGeom prst="rect">
            <a:avLst/>
          </a:prstGeom>
        </p:spPr>
      </p:pic>
      <p:sp>
        <p:nvSpPr>
          <p:cNvPr id="8" name="TextBox 7">
            <a:extLst>
              <a:ext uri="{FF2B5EF4-FFF2-40B4-BE49-F238E27FC236}">
                <a16:creationId xmlns:a16="http://schemas.microsoft.com/office/drawing/2014/main" id="{684D57ED-6E09-4DED-8259-145AE5317EAC}"/>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chemeClr val="bg1"/>
              </a:solidFill>
              <a:latin typeface="Arial" panose="020B0604020202020204" pitchFamily="34" charset="0"/>
              <a:cs typeface="Arial" panose="020B0604020202020204" pitchFamily="34" charset="0"/>
            </a:endParaRPr>
          </a:p>
          <a:p>
            <a:pPr algn="r"/>
            <a:r>
              <a:rPr lang="en-US" sz="1200" dirty="0">
                <a:solidFill>
                  <a:srgbClr val="F5C400"/>
                </a:solidFill>
                <a:latin typeface="Arial" panose="020B0604020202020204" pitchFamily="34" charset="0"/>
                <a:cs typeface="Arial" panose="020B0604020202020204" pitchFamily="34" charset="0"/>
              </a:rPr>
              <a:t>Allegro Confidential Information</a:t>
            </a:r>
          </a:p>
        </p:txBody>
      </p:sp>
    </p:spTree>
    <p:extLst>
      <p:ext uri="{BB962C8B-B14F-4D97-AF65-F5344CB8AC3E}">
        <p14:creationId xmlns:p14="http://schemas.microsoft.com/office/powerpoint/2010/main" val="1723273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Green Energy-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0E6B3-9EE3-4B5D-97F4-763C216F1A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0"/>
            <a:ext cx="12192001" cy="6858000"/>
          </a:xfrm>
          <a:prstGeom prst="rect">
            <a:avLst/>
          </a:prstGeom>
        </p:spPr>
      </p:pic>
      <p:sp>
        <p:nvSpPr>
          <p:cNvPr id="2" name="Title 1">
            <a:extLst>
              <a:ext uri="{FF2B5EF4-FFF2-40B4-BE49-F238E27FC236}">
                <a16:creationId xmlns:a16="http://schemas.microsoft.com/office/drawing/2014/main" id="{BC91E9ED-EC78-7044-BFBE-85299C59E965}"/>
              </a:ext>
            </a:extLst>
          </p:cNvPr>
          <p:cNvSpPr>
            <a:spLocks noGrp="1"/>
          </p:cNvSpPr>
          <p:nvPr>
            <p:ph type="ctrTitle"/>
          </p:nvPr>
        </p:nvSpPr>
        <p:spPr>
          <a:xfrm>
            <a:off x="1524000" y="2909976"/>
            <a:ext cx="7183272"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C48223-DACD-464C-9746-4D3A7607D920}"/>
              </a:ext>
            </a:extLst>
          </p:cNvPr>
          <p:cNvSpPr>
            <a:spLocks noGrp="1"/>
          </p:cNvSpPr>
          <p:nvPr>
            <p:ph type="subTitle" idx="1"/>
          </p:nvPr>
        </p:nvSpPr>
        <p:spPr>
          <a:xfrm>
            <a:off x="1524000" y="4361688"/>
            <a:ext cx="7183272"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Box 10">
            <a:extLst>
              <a:ext uri="{FF2B5EF4-FFF2-40B4-BE49-F238E27FC236}">
                <a16:creationId xmlns:a16="http://schemas.microsoft.com/office/drawing/2014/main" id="{C1B56CE1-E691-3C41-91D0-FA93EBFAD421}"/>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pic>
        <p:nvPicPr>
          <p:cNvPr id="12" name="Picture 11">
            <a:extLst>
              <a:ext uri="{FF2B5EF4-FFF2-40B4-BE49-F238E27FC236}">
                <a16:creationId xmlns:a16="http://schemas.microsoft.com/office/drawing/2014/main" id="{0B5E96BB-A8B5-A842-A6D8-ED0179AEAD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55"/>
          <a:stretch/>
        </p:blipFill>
        <p:spPr>
          <a:xfrm>
            <a:off x="1221974" y="2980944"/>
            <a:ext cx="302026" cy="3877056"/>
          </a:xfrm>
          <a:prstGeom prst="rect">
            <a:avLst/>
          </a:prstGeom>
        </p:spPr>
      </p:pic>
      <p:pic>
        <p:nvPicPr>
          <p:cNvPr id="15" name="Picture 14">
            <a:extLst>
              <a:ext uri="{FF2B5EF4-FFF2-40B4-BE49-F238E27FC236}">
                <a16:creationId xmlns:a16="http://schemas.microsoft.com/office/drawing/2014/main" id="{DB3FB38A-6A22-F443-A96A-AA4BD68A91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spTree>
    <p:extLst>
      <p:ext uri="{BB962C8B-B14F-4D97-AF65-F5344CB8AC3E}">
        <p14:creationId xmlns:p14="http://schemas.microsoft.com/office/powerpoint/2010/main" val="3811274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D0F3C7-453D-488D-B1EA-A92F1EACEF3C}"/>
              </a:ext>
            </a:extLst>
          </p:cNvPr>
          <p:cNvSpPr/>
          <p:nvPr/>
        </p:nvSpPr>
        <p:spPr>
          <a:xfrm>
            <a:off x="0" y="0"/>
            <a:ext cx="12198096" cy="684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1E9ED-EC78-7044-BFBE-85299C59E965}"/>
              </a:ext>
            </a:extLst>
          </p:cNvPr>
          <p:cNvSpPr>
            <a:spLocks noGrp="1"/>
          </p:cNvSpPr>
          <p:nvPr>
            <p:ph type="ctrTitle"/>
          </p:nvPr>
        </p:nvSpPr>
        <p:spPr>
          <a:xfrm>
            <a:off x="1524000" y="2909976"/>
            <a:ext cx="9144000" cy="978408"/>
          </a:xfrm>
        </p:spPr>
        <p:txBody>
          <a:bodyPr anchor="t">
            <a:noAutofit/>
          </a:bodyPr>
          <a:lstStyle>
            <a:lvl1pPr algn="l">
              <a:defRPr sz="2800" b="1">
                <a:solidFill>
                  <a:srgbClr val="0030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C48223-DACD-464C-9746-4D3A7607D920}"/>
              </a:ext>
            </a:extLst>
          </p:cNvPr>
          <p:cNvSpPr>
            <a:spLocks noGrp="1"/>
          </p:cNvSpPr>
          <p:nvPr>
            <p:ph type="subTitle" idx="1"/>
          </p:nvPr>
        </p:nvSpPr>
        <p:spPr>
          <a:xfrm>
            <a:off x="1524000" y="4361688"/>
            <a:ext cx="9144000" cy="978408"/>
          </a:xfrm>
        </p:spPr>
        <p:txBody>
          <a:bodyPr>
            <a:normAutofit/>
          </a:bodyPr>
          <a:lstStyle>
            <a:lvl1pPr marL="0" indent="0" algn="l">
              <a:buNone/>
              <a:defRPr sz="1800">
                <a:solidFill>
                  <a:srgbClr val="2A82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740AC24-C22B-8945-9451-B9EEAB6C2E27}"/>
              </a:ext>
            </a:extLst>
          </p:cNvPr>
          <p:cNvSpPr txBox="1"/>
          <p:nvPr/>
        </p:nvSpPr>
        <p:spPr>
          <a:xfrm>
            <a:off x="1524000" y="6169737"/>
            <a:ext cx="2323072" cy="461665"/>
          </a:xfrm>
          <a:prstGeom prst="rect">
            <a:avLst/>
          </a:prstGeom>
          <a:noFill/>
        </p:spPr>
        <p:txBody>
          <a:bodyPr wrap="none" rtlCol="0">
            <a:spAutoFit/>
          </a:bodyPr>
          <a:lstStyle/>
          <a:p>
            <a:pPr algn="r"/>
            <a:endParaRPr lang="en-US" sz="1200" dirty="0">
              <a:solidFill>
                <a:srgbClr val="092F56"/>
              </a:solidFill>
              <a:latin typeface="Arial" panose="020B0604020202020204" pitchFamily="34" charset="0"/>
              <a:cs typeface="Arial" panose="020B0604020202020204" pitchFamily="34" charset="0"/>
            </a:endParaRPr>
          </a:p>
          <a:p>
            <a:pPr algn="r"/>
            <a:r>
              <a:rPr lang="en-US" sz="1200" dirty="0">
                <a:solidFill>
                  <a:srgbClr val="092F56"/>
                </a:solidFill>
                <a:latin typeface="Arial" panose="020B0604020202020204" pitchFamily="34" charset="0"/>
                <a:cs typeface="Arial" panose="020B0604020202020204" pitchFamily="34" charset="0"/>
              </a:rPr>
              <a:t>Allegro Confidential Information</a:t>
            </a:r>
          </a:p>
        </p:txBody>
      </p:sp>
      <p:pic>
        <p:nvPicPr>
          <p:cNvPr id="11" name="Picture 10">
            <a:extLst>
              <a:ext uri="{FF2B5EF4-FFF2-40B4-BE49-F238E27FC236}">
                <a16:creationId xmlns:a16="http://schemas.microsoft.com/office/drawing/2014/main" id="{6451241C-B6E6-B541-BC41-62D434E881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55"/>
          <a:stretch/>
        </p:blipFill>
        <p:spPr>
          <a:xfrm>
            <a:off x="1221974" y="2980944"/>
            <a:ext cx="302026" cy="3877056"/>
          </a:xfrm>
          <a:prstGeom prst="rect">
            <a:avLst/>
          </a:prstGeom>
        </p:spPr>
      </p:pic>
      <p:pic>
        <p:nvPicPr>
          <p:cNvPr id="12" name="Picture 11">
            <a:extLst>
              <a:ext uri="{FF2B5EF4-FFF2-40B4-BE49-F238E27FC236}">
                <a16:creationId xmlns:a16="http://schemas.microsoft.com/office/drawing/2014/main" id="{067D5058-C339-3C41-AFED-BAA878222F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904" y="736791"/>
            <a:ext cx="3795276" cy="1466442"/>
          </a:xfrm>
          <a:prstGeom prst="rect">
            <a:avLst/>
          </a:prstGeom>
        </p:spPr>
      </p:pic>
    </p:spTree>
    <p:extLst>
      <p:ext uri="{BB962C8B-B14F-4D97-AF65-F5344CB8AC3E}">
        <p14:creationId xmlns:p14="http://schemas.microsoft.com/office/powerpoint/2010/main" val="291585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A2B7-1A19-014E-8EB5-D3095BB8DEC3}"/>
              </a:ext>
            </a:extLst>
          </p:cNvPr>
          <p:cNvSpPr>
            <a:spLocks noGrp="1"/>
          </p:cNvSpPr>
          <p:nvPr>
            <p:ph type="title"/>
          </p:nvPr>
        </p:nvSpPr>
        <p:spPr>
          <a:xfrm>
            <a:off x="831850" y="1183756"/>
            <a:ext cx="10515600" cy="2852737"/>
          </a:xfrm>
        </p:spPr>
        <p:txBody>
          <a:bodyPr anchor="b">
            <a:no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46BF80-7ADD-914F-B0D0-B19BC0591A5A}"/>
              </a:ext>
            </a:extLst>
          </p:cNvPr>
          <p:cNvSpPr>
            <a:spLocks noGrp="1"/>
          </p:cNvSpPr>
          <p:nvPr>
            <p:ph type="body" idx="1"/>
          </p:nvPr>
        </p:nvSpPr>
        <p:spPr>
          <a:xfrm>
            <a:off x="831850" y="4063481"/>
            <a:ext cx="10515600" cy="1500187"/>
          </a:xfrm>
        </p:spPr>
        <p:txBody>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CE708C3-E186-594A-B6D3-916869135948}"/>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101392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DBAB-DF0D-EFD3-7A60-0A845A9FE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C6D93-7D81-216D-ABD4-E99BF6A5A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A7DD47-E7E5-D74D-94E2-0833DD38FFFA}"/>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5" name="Footer Placeholder 4">
            <a:extLst>
              <a:ext uri="{FF2B5EF4-FFF2-40B4-BE49-F238E27FC236}">
                <a16:creationId xmlns:a16="http://schemas.microsoft.com/office/drawing/2014/main" id="{5F1C613B-B8C7-5EA7-2E27-AE65B672B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85BF0-DDB0-8F42-1735-60AAF21FB5EE}"/>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208702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6B0C-F397-8445-B671-E38748B8B791}"/>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677BCB-EB09-1642-8557-C77603783C62}"/>
              </a:ext>
            </a:extLst>
          </p:cNvPr>
          <p:cNvSpPr>
            <a:spLocks noGrp="1"/>
          </p:cNvSpPr>
          <p:nvPr>
            <p:ph idx="1"/>
          </p:nvPr>
        </p:nvSpPr>
        <p:spPr/>
        <p:txBody>
          <a:bodyPr/>
          <a:lstStyle>
            <a:lvl5pPr>
              <a:defRPr/>
            </a:lvl5pPr>
            <a:lvl6pPr>
              <a:defRPr sz="1400">
                <a:latin typeface="Arial" panose="020B0604020202020204" pitchFamily="34" charset="0"/>
                <a:cs typeface="Arial" panose="020B0604020202020204" pitchFamily="34" charset="0"/>
              </a:defRPr>
            </a:lvl6pPr>
            <a:lvl7pPr marL="2743200" indent="0">
              <a:buNone/>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E6A8B5A-DA13-F34C-8063-8A1DD7D69605}"/>
              </a:ext>
            </a:extLst>
          </p:cNvPr>
          <p:cNvSpPr>
            <a:spLocks noGrp="1"/>
          </p:cNvSpPr>
          <p:nvPr>
            <p:ph type="sldNum" sz="quarter" idx="4"/>
          </p:nvPr>
        </p:nvSpPr>
        <p:spPr>
          <a:xfrm>
            <a:off x="838199" y="6423916"/>
            <a:ext cx="1914513" cy="297559"/>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D37D62CB-9B29-47E6-99A2-F79978E31C98}" type="slidenum">
              <a:rPr lang="en-US" smtClean="0"/>
              <a:t>‹#›</a:t>
            </a:fld>
            <a:endParaRPr lang="en-US"/>
          </a:p>
        </p:txBody>
      </p:sp>
    </p:spTree>
    <p:extLst>
      <p:ext uri="{BB962C8B-B14F-4D97-AF65-F5344CB8AC3E}">
        <p14:creationId xmlns:p14="http://schemas.microsoft.com/office/powerpoint/2010/main" val="368764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and 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761F-E918-3A48-A514-0B28F1C9DC35}"/>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68900AA-040F-0F4F-BCCE-6FA14079E41D}"/>
              </a:ext>
            </a:extLst>
          </p:cNvPr>
          <p:cNvSpPr>
            <a:spLocks noGrp="1"/>
          </p:cNvSpPr>
          <p:nvPr>
            <p:ph sz="half" idx="1"/>
          </p:nvPr>
        </p:nvSpPr>
        <p:spPr>
          <a:xfrm>
            <a:off x="838200" y="1344168"/>
            <a:ext cx="5181600"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0556F4-F2C1-2D49-AF07-5DC6ADCD033A}"/>
              </a:ext>
            </a:extLst>
          </p:cNvPr>
          <p:cNvSpPr>
            <a:spLocks noGrp="1"/>
          </p:cNvSpPr>
          <p:nvPr>
            <p:ph sz="half" idx="2"/>
          </p:nvPr>
        </p:nvSpPr>
        <p:spPr>
          <a:xfrm>
            <a:off x="6172200" y="1344168"/>
            <a:ext cx="5181600"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3F21BA8-3351-2646-9BBD-229670FB2FE2}"/>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75583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Title and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D452-982C-414B-A042-1BFD80EB5819}"/>
              </a:ext>
            </a:extLst>
          </p:cNvPr>
          <p:cNvSpPr>
            <a:spLocks noGrp="1"/>
          </p:cNvSpPr>
          <p:nvPr>
            <p:ph type="title"/>
          </p:nvPr>
        </p:nvSpPr>
        <p:spPr>
          <a:xfrm>
            <a:off x="839787" y="365125"/>
            <a:ext cx="10515600" cy="769281"/>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3AD5B3-5E01-B046-84FB-C6ECFEDA8751}"/>
              </a:ext>
            </a:extLst>
          </p:cNvPr>
          <p:cNvSpPr>
            <a:spLocks noGrp="1"/>
          </p:cNvSpPr>
          <p:nvPr>
            <p:ph type="body" idx="1"/>
          </p:nvPr>
        </p:nvSpPr>
        <p:spPr>
          <a:xfrm>
            <a:off x="839788" y="1344168"/>
            <a:ext cx="5157787" cy="823912"/>
          </a:xfrm>
          <a:solidFill>
            <a:schemeClr val="accent1"/>
          </a:solidFill>
        </p:spPr>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88C59-8BB5-CC48-8A5B-D5A0537F1609}"/>
              </a:ext>
            </a:extLst>
          </p:cNvPr>
          <p:cNvSpPr>
            <a:spLocks noGrp="1"/>
          </p:cNvSpPr>
          <p:nvPr>
            <p:ph sz="half" idx="2"/>
          </p:nvPr>
        </p:nvSpPr>
        <p:spPr>
          <a:xfrm>
            <a:off x="839788" y="2329218"/>
            <a:ext cx="5157787"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57A7A45-B0F0-AA49-99BB-2751F6C0875A}"/>
              </a:ext>
            </a:extLst>
          </p:cNvPr>
          <p:cNvSpPr>
            <a:spLocks noGrp="1"/>
          </p:cNvSpPr>
          <p:nvPr>
            <p:ph type="body" sz="quarter" idx="3"/>
          </p:nvPr>
        </p:nvSpPr>
        <p:spPr>
          <a:xfrm>
            <a:off x="6172200" y="1344168"/>
            <a:ext cx="5183188" cy="823912"/>
          </a:xfrm>
          <a:solidFill>
            <a:schemeClr val="accent1"/>
          </a:solidFill>
        </p:spPr>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AA8B90-19FC-C645-BE42-BED75233B728}"/>
              </a:ext>
            </a:extLst>
          </p:cNvPr>
          <p:cNvSpPr>
            <a:spLocks noGrp="1"/>
          </p:cNvSpPr>
          <p:nvPr>
            <p:ph sz="quarter" idx="4"/>
          </p:nvPr>
        </p:nvSpPr>
        <p:spPr>
          <a:xfrm>
            <a:off x="6169024" y="2329218"/>
            <a:ext cx="5183188"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8E8E85E-2EB2-024B-A320-870A8B126E9C}"/>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920479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le &amp;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761F-E918-3A48-A514-0B28F1C9DC35}"/>
              </a:ext>
            </a:extLst>
          </p:cNvPr>
          <p:cNvSpPr>
            <a:spLocks noGrp="1"/>
          </p:cNvSpPr>
          <p:nvPr>
            <p:ph type="title"/>
          </p:nvPr>
        </p:nvSpPr>
        <p:spPr/>
        <p:txBody>
          <a:bodyPr>
            <a:noAutofit/>
          </a:bodyPr>
          <a:lstStyle/>
          <a:p>
            <a:r>
              <a:rPr lang="en-US"/>
              <a:t>Click to edit Master title style</a:t>
            </a:r>
          </a:p>
        </p:txBody>
      </p:sp>
      <p:sp>
        <p:nvSpPr>
          <p:cNvPr id="7" name="Slide Number Placeholder 6">
            <a:extLst>
              <a:ext uri="{FF2B5EF4-FFF2-40B4-BE49-F238E27FC236}">
                <a16:creationId xmlns:a16="http://schemas.microsoft.com/office/drawing/2014/main" id="{33F21BA8-3351-2646-9BBD-229670FB2FE2}"/>
              </a:ext>
            </a:extLst>
          </p:cNvPr>
          <p:cNvSpPr>
            <a:spLocks noGrp="1"/>
          </p:cNvSpPr>
          <p:nvPr>
            <p:ph type="sldNum" sz="quarter" idx="12"/>
          </p:nvPr>
        </p:nvSpPr>
        <p:spPr/>
        <p:txBody>
          <a:bodyPr/>
          <a:lstStyle/>
          <a:p>
            <a:fld id="{D37D62CB-9B29-47E6-99A2-F79978E31C98}" type="slidenum">
              <a:rPr lang="en-US" smtClean="0"/>
              <a:t>‹#›</a:t>
            </a:fld>
            <a:endParaRPr lang="en-US"/>
          </a:p>
        </p:txBody>
      </p:sp>
      <p:sp>
        <p:nvSpPr>
          <p:cNvPr id="5" name="Table Placeholder 4">
            <a:extLst>
              <a:ext uri="{FF2B5EF4-FFF2-40B4-BE49-F238E27FC236}">
                <a16:creationId xmlns:a16="http://schemas.microsoft.com/office/drawing/2014/main" id="{D7C71C7B-BFFD-4D83-8CF9-E3DB996151CF}"/>
              </a:ext>
            </a:extLst>
          </p:cNvPr>
          <p:cNvSpPr>
            <a:spLocks noGrp="1"/>
          </p:cNvSpPr>
          <p:nvPr>
            <p:ph type="tbl" sz="quarter" idx="13"/>
          </p:nvPr>
        </p:nvSpPr>
        <p:spPr>
          <a:xfrm>
            <a:off x="838200" y="1420813"/>
            <a:ext cx="10515600" cy="2632075"/>
          </a:xfrm>
        </p:spPr>
        <p:txBody>
          <a:bodyPr/>
          <a:lstStyle/>
          <a:p>
            <a:r>
              <a:rPr lang="en-US"/>
              <a:t>Click icon to add table</a:t>
            </a:r>
            <a:endParaRPr lang="en-US" dirty="0"/>
          </a:p>
        </p:txBody>
      </p:sp>
      <p:sp>
        <p:nvSpPr>
          <p:cNvPr id="9" name="Text Placeholder 8">
            <a:extLst>
              <a:ext uri="{FF2B5EF4-FFF2-40B4-BE49-F238E27FC236}">
                <a16:creationId xmlns:a16="http://schemas.microsoft.com/office/drawing/2014/main" id="{DA2FBD91-5BD9-4A0A-ADFE-A75A1865170E}"/>
              </a:ext>
            </a:extLst>
          </p:cNvPr>
          <p:cNvSpPr>
            <a:spLocks noGrp="1"/>
          </p:cNvSpPr>
          <p:nvPr>
            <p:ph type="body" sz="quarter" idx="14"/>
          </p:nvPr>
        </p:nvSpPr>
        <p:spPr>
          <a:xfrm>
            <a:off x="838200" y="4156075"/>
            <a:ext cx="10515600" cy="191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12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B2DA-D4EB-E542-A34A-6A54DAA1BAF7}"/>
              </a:ext>
            </a:extLst>
          </p:cNvPr>
          <p:cNvSpPr>
            <a:spLocks noGrp="1"/>
          </p:cNvSpPr>
          <p:nvPr>
            <p:ph type="title"/>
          </p:nvPr>
        </p:nvSpPr>
        <p:spPr/>
        <p:txBody>
          <a:bodyPr>
            <a:no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F9FB906C-F3E1-1C48-B483-66ADCCAF58B8}"/>
              </a:ext>
            </a:extLst>
          </p:cNvPr>
          <p:cNvSpPr>
            <a:spLocks noGrp="1"/>
          </p:cNvSpPr>
          <p:nvPr>
            <p:ph type="sldNum" sz="quarter" idx="12"/>
          </p:nvPr>
        </p:nvSpPr>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65979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BF6C4C-10B7-AA48-900C-A3C11E467742}"/>
              </a:ext>
            </a:extLst>
          </p:cNvPr>
          <p:cNvSpPr>
            <a:spLocks noGrp="1"/>
          </p:cNvSpPr>
          <p:nvPr>
            <p:ph type="sldNum" sz="quarter" idx="12"/>
          </p:nvPr>
        </p:nvSpPr>
        <p:spPr>
          <a:xfrm>
            <a:off x="838199" y="6423916"/>
            <a:ext cx="2699658" cy="297559"/>
          </a:xfrm>
        </p:spPr>
        <p:txBody>
          <a:bodyPr/>
          <a:lstStyle/>
          <a:p>
            <a:fld id="{D37D62CB-9B29-47E6-99A2-F79978E31C98}" type="slidenum">
              <a:rPr lang="en-US" smtClean="0"/>
              <a:t>‹#›</a:t>
            </a:fld>
            <a:endParaRPr lang="en-US"/>
          </a:p>
        </p:txBody>
      </p:sp>
    </p:spTree>
    <p:extLst>
      <p:ext uri="{BB962C8B-B14F-4D97-AF65-F5344CB8AC3E}">
        <p14:creationId xmlns:p14="http://schemas.microsoft.com/office/powerpoint/2010/main" val="2955347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Text &amp;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761F-E918-3A48-A514-0B28F1C9DC35}"/>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D68900AA-040F-0F4F-BCCE-6FA14079E41D}"/>
              </a:ext>
            </a:extLst>
          </p:cNvPr>
          <p:cNvSpPr>
            <a:spLocks noGrp="1"/>
          </p:cNvSpPr>
          <p:nvPr>
            <p:ph sz="half" idx="1"/>
          </p:nvPr>
        </p:nvSpPr>
        <p:spPr>
          <a:xfrm>
            <a:off x="838200" y="1344168"/>
            <a:ext cx="5181600"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3F21BA8-3351-2646-9BBD-229670FB2FE2}"/>
              </a:ext>
            </a:extLst>
          </p:cNvPr>
          <p:cNvSpPr>
            <a:spLocks noGrp="1"/>
          </p:cNvSpPr>
          <p:nvPr>
            <p:ph type="sldNum" sz="quarter" idx="12"/>
          </p:nvPr>
        </p:nvSpPr>
        <p:spPr/>
        <p:txBody>
          <a:bodyPr/>
          <a:lstStyle/>
          <a:p>
            <a:fld id="{D37D62CB-9B29-47E6-99A2-F79978E31C98}" type="slidenum">
              <a:rPr lang="en-US" smtClean="0"/>
              <a:t>‹#›</a:t>
            </a:fld>
            <a:endParaRPr lang="en-US"/>
          </a:p>
        </p:txBody>
      </p:sp>
      <p:sp>
        <p:nvSpPr>
          <p:cNvPr id="6" name="Chart Placeholder 5">
            <a:extLst>
              <a:ext uri="{FF2B5EF4-FFF2-40B4-BE49-F238E27FC236}">
                <a16:creationId xmlns:a16="http://schemas.microsoft.com/office/drawing/2014/main" id="{AE7D70EE-C525-4F3E-ABDD-F79BD7ABC613}"/>
              </a:ext>
            </a:extLst>
          </p:cNvPr>
          <p:cNvSpPr>
            <a:spLocks noGrp="1"/>
          </p:cNvSpPr>
          <p:nvPr>
            <p:ph type="chart" sz="quarter" idx="13"/>
          </p:nvPr>
        </p:nvSpPr>
        <p:spPr>
          <a:xfrm>
            <a:off x="6172200" y="1344168"/>
            <a:ext cx="5181600" cy="4654550"/>
          </a:xfrm>
        </p:spPr>
        <p:txBody>
          <a:bodyPr/>
          <a:lstStyle/>
          <a:p>
            <a:r>
              <a:rPr lang="en-US"/>
              <a:t>Click icon to add chart</a:t>
            </a:r>
            <a:endParaRPr lang="en-US" dirty="0"/>
          </a:p>
        </p:txBody>
      </p:sp>
    </p:spTree>
    <p:extLst>
      <p:ext uri="{BB962C8B-B14F-4D97-AF65-F5344CB8AC3E}">
        <p14:creationId xmlns:p14="http://schemas.microsoft.com/office/powerpoint/2010/main" val="3181535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62FCCF-561E-D042-8F77-AF967D3573FB}"/>
              </a:ext>
            </a:extLst>
          </p:cNvPr>
          <p:cNvSpPr/>
          <p:nvPr/>
        </p:nvSpPr>
        <p:spPr>
          <a:xfrm>
            <a:off x="0" y="0"/>
            <a:ext cx="12191999" cy="6857999"/>
          </a:xfrm>
          <a:prstGeom prst="rect">
            <a:avLst/>
          </a:prstGeom>
          <a:solidFill>
            <a:srgbClr val="0030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a:extLst>
              <a:ext uri="{FF2B5EF4-FFF2-40B4-BE49-F238E27FC236}">
                <a16:creationId xmlns:a16="http://schemas.microsoft.com/office/drawing/2014/main" id="{43548FF8-60E0-1C4E-83DA-D7587E63B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1151" y="1542690"/>
            <a:ext cx="4609697" cy="1783952"/>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1524000" y="6312878"/>
            <a:ext cx="3511062" cy="472744"/>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Content Placeholder 2">
            <a:extLst>
              <a:ext uri="{FF2B5EF4-FFF2-40B4-BE49-F238E27FC236}">
                <a16:creationId xmlns:a16="http://schemas.microsoft.com/office/drawing/2014/main" id="{C85AB445-ED85-C543-BD1B-7DD8AB149733}"/>
              </a:ext>
            </a:extLst>
          </p:cNvPr>
          <p:cNvSpPr>
            <a:spLocks noGrp="1"/>
          </p:cNvSpPr>
          <p:nvPr>
            <p:ph idx="1" hasCustomPrompt="1"/>
          </p:nvPr>
        </p:nvSpPr>
        <p:spPr>
          <a:xfrm>
            <a:off x="838200" y="4072149"/>
            <a:ext cx="10515600" cy="1011642"/>
          </a:xfrm>
        </p:spPr>
        <p:txBody>
          <a:bodyPr/>
          <a:lstStyle>
            <a:lvl1pPr marL="0" indent="0" algn="ctr">
              <a:buNone/>
              <a:defRPr sz="3200">
                <a:solidFill>
                  <a:schemeClr val="bg2"/>
                </a:solidFill>
              </a:defRPr>
            </a:lvl1pPr>
            <a:lvl2pPr marL="457200" indent="0" algn="ctr">
              <a:buNone/>
              <a:defRPr>
                <a:solidFill>
                  <a:schemeClr val="bg2"/>
                </a:solidFill>
              </a:defRPr>
            </a:lvl2pPr>
            <a:lvl3pPr marL="914400" indent="0" algn="ctr">
              <a:buNone/>
              <a:defRPr>
                <a:solidFill>
                  <a:schemeClr val="bg2"/>
                </a:solidFill>
              </a:defRPr>
            </a:lvl3pPr>
            <a:lvl4pPr marL="1371600" indent="0" algn="ctr">
              <a:buNone/>
              <a:defRPr>
                <a:solidFill>
                  <a:schemeClr val="bg2"/>
                </a:solidFill>
              </a:defRPr>
            </a:lvl4pPr>
            <a:lvl5pPr marL="1828800" indent="0" algn="ctr">
              <a:buNone/>
              <a:defRPr>
                <a:solidFill>
                  <a:schemeClr val="bg2"/>
                </a:solidFill>
              </a:defRPr>
            </a:lvl5pPr>
            <a:lvl6pPr marL="2286000" indent="0">
              <a:buNone/>
              <a:defRPr sz="1400">
                <a:latin typeface="Arial" panose="020B0604020202020204" pitchFamily="34" charset="0"/>
                <a:cs typeface="Arial" panose="020B0604020202020204" pitchFamily="34" charset="0"/>
              </a:defRPr>
            </a:lvl6pPr>
            <a:lvl7pPr marL="2743200" indent="0">
              <a:buNone/>
              <a:defRPr/>
            </a:lvl7pPr>
          </a:lstStyle>
          <a:p>
            <a:pPr lvl="0"/>
            <a:r>
              <a:rPr lang="en-US" dirty="0"/>
              <a:t>Click to add text</a:t>
            </a:r>
          </a:p>
          <a:p>
            <a:pPr lvl="6"/>
            <a:r>
              <a:rPr lang="en-US" dirty="0"/>
              <a:t> </a:t>
            </a:r>
          </a:p>
        </p:txBody>
      </p:sp>
    </p:spTree>
    <p:extLst>
      <p:ext uri="{BB962C8B-B14F-4D97-AF65-F5344CB8AC3E}">
        <p14:creationId xmlns:p14="http://schemas.microsoft.com/office/powerpoint/2010/main" val="3436020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F92A4-ADD3-BD4A-966E-512E264370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1151" y="1553068"/>
            <a:ext cx="4609696" cy="1781123"/>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96033" y="6294493"/>
            <a:ext cx="3511062" cy="472744"/>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4" name="Content Placeholder 2">
            <a:extLst>
              <a:ext uri="{FF2B5EF4-FFF2-40B4-BE49-F238E27FC236}">
                <a16:creationId xmlns:a16="http://schemas.microsoft.com/office/drawing/2014/main" id="{C85AB445-ED85-C543-BD1B-7DD8AB149733}"/>
              </a:ext>
            </a:extLst>
          </p:cNvPr>
          <p:cNvSpPr>
            <a:spLocks noGrp="1"/>
          </p:cNvSpPr>
          <p:nvPr>
            <p:ph idx="1" hasCustomPrompt="1"/>
          </p:nvPr>
        </p:nvSpPr>
        <p:spPr>
          <a:xfrm>
            <a:off x="838200" y="4072149"/>
            <a:ext cx="10515600" cy="1011642"/>
          </a:xfrm>
        </p:spPr>
        <p:txBody>
          <a:bodyPr/>
          <a:lstStyle>
            <a:lvl1pPr marL="0" indent="0" algn="ctr">
              <a:buNone/>
              <a:defRPr sz="3200" b="1">
                <a:solidFill>
                  <a:srgbClr val="0085AD"/>
                </a:solidFill>
              </a:defRPr>
            </a:lvl1pPr>
            <a:lvl2pPr marL="457200" indent="0" algn="ctr">
              <a:buNone/>
              <a:defRPr>
                <a:solidFill>
                  <a:schemeClr val="bg2"/>
                </a:solidFill>
              </a:defRPr>
            </a:lvl2pPr>
            <a:lvl3pPr marL="914400" indent="0" algn="ctr">
              <a:buNone/>
              <a:defRPr>
                <a:solidFill>
                  <a:schemeClr val="bg2"/>
                </a:solidFill>
              </a:defRPr>
            </a:lvl3pPr>
            <a:lvl4pPr marL="1371600" indent="0" algn="ctr">
              <a:buNone/>
              <a:defRPr>
                <a:solidFill>
                  <a:schemeClr val="bg2"/>
                </a:solidFill>
              </a:defRPr>
            </a:lvl4pPr>
            <a:lvl5pPr marL="1828800" indent="0" algn="ctr">
              <a:buNone/>
              <a:defRPr>
                <a:solidFill>
                  <a:schemeClr val="bg2"/>
                </a:solidFill>
              </a:defRPr>
            </a:lvl5pPr>
            <a:lvl6pPr marL="2286000" indent="0">
              <a:buNone/>
              <a:defRPr sz="1400">
                <a:latin typeface="Arial" panose="020B0604020202020204" pitchFamily="34" charset="0"/>
                <a:cs typeface="Arial" panose="020B0604020202020204" pitchFamily="34" charset="0"/>
              </a:defRPr>
            </a:lvl6pPr>
            <a:lvl7pPr marL="2743200" indent="0">
              <a:buNone/>
              <a:defRPr/>
            </a:lvl7pPr>
          </a:lstStyle>
          <a:p>
            <a:pPr lvl="0"/>
            <a:r>
              <a:rPr lang="en-US" dirty="0"/>
              <a:t>Click to add text</a:t>
            </a:r>
          </a:p>
          <a:p>
            <a:pPr lvl="6"/>
            <a:r>
              <a:rPr lang="en-US" dirty="0"/>
              <a:t> </a:t>
            </a:r>
          </a:p>
        </p:txBody>
      </p:sp>
    </p:spTree>
    <p:extLst>
      <p:ext uri="{BB962C8B-B14F-4D97-AF65-F5344CB8AC3E}">
        <p14:creationId xmlns:p14="http://schemas.microsoft.com/office/powerpoint/2010/main" val="3748939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With Social 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F06FF-BD49-2242-9B9B-3FA33C2C9446}"/>
              </a:ext>
            </a:extLst>
          </p:cNvPr>
          <p:cNvSpPr/>
          <p:nvPr/>
        </p:nvSpPr>
        <p:spPr>
          <a:xfrm>
            <a:off x="0" y="6092687"/>
            <a:ext cx="12192000" cy="765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6" name="Picture 5">
            <a:extLst>
              <a:ext uri="{FF2B5EF4-FFF2-40B4-BE49-F238E27FC236}">
                <a16:creationId xmlns:a16="http://schemas.microsoft.com/office/drawing/2014/main" id="{3BBF92A4-ADD3-BD4A-966E-512E26437069}"/>
              </a:ext>
            </a:extLst>
          </p:cNvPr>
          <p:cNvPicPr>
            <a:picLocks noChangeAspect="1"/>
          </p:cNvPicPr>
          <p:nvPr/>
        </p:nvPicPr>
        <p:blipFill>
          <a:blip r:embed="rId2"/>
          <a:stretch>
            <a:fillRect/>
          </a:stretch>
        </p:blipFill>
        <p:spPr>
          <a:xfrm>
            <a:off x="3791151" y="1553068"/>
            <a:ext cx="4609696" cy="1781123"/>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96033" y="6294493"/>
            <a:ext cx="3511062" cy="472744"/>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5" name="Picture 5" descr="CAE719AA">
            <a:extLst>
              <a:ext uri="{FF2B5EF4-FFF2-40B4-BE49-F238E27FC236}">
                <a16:creationId xmlns:a16="http://schemas.microsoft.com/office/drawing/2014/main" id="{FBE8A848-1D28-8949-9525-42A3C42E960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42615" y="3862434"/>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3126F48">
            <a:extLst>
              <a:ext uri="{FF2B5EF4-FFF2-40B4-BE49-F238E27FC236}">
                <a16:creationId xmlns:a16="http://schemas.microsoft.com/office/drawing/2014/main" id="{F6D46582-ADD4-9940-A935-06DA011F55BB}"/>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765104" y="3862434"/>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5702BC96">
            <a:extLst>
              <a:ext uri="{FF2B5EF4-FFF2-40B4-BE49-F238E27FC236}">
                <a16:creationId xmlns:a16="http://schemas.microsoft.com/office/drawing/2014/main" id="{8E606C6E-14B2-5B43-9355-EFF4168AC672}"/>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181910" y="3862434"/>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77DCD14">
            <a:extLst>
              <a:ext uri="{FF2B5EF4-FFF2-40B4-BE49-F238E27FC236}">
                <a16:creationId xmlns:a16="http://schemas.microsoft.com/office/drawing/2014/main" id="{B4409635-48C9-2549-84CA-55F70FFD5CA9}"/>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598716" y="3862434"/>
            <a:ext cx="328614" cy="328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3C5671-046A-3E41-85DD-B9B1252B331C}"/>
              </a:ext>
            </a:extLst>
          </p:cNvPr>
          <p:cNvSpPr txBox="1"/>
          <p:nvPr/>
        </p:nvSpPr>
        <p:spPr>
          <a:xfrm>
            <a:off x="3908462" y="3121531"/>
            <a:ext cx="5738151" cy="338554"/>
          </a:xfrm>
          <a:prstGeom prst="rect">
            <a:avLst/>
          </a:prstGeom>
          <a:noFill/>
        </p:spPr>
        <p:txBody>
          <a:bodyPr wrap="square" rtlCol="0">
            <a:spAutoFit/>
          </a:bodyPr>
          <a:lstStyle/>
          <a:p>
            <a:pPr algn="l"/>
            <a:r>
              <a:rPr lang="en-US" sz="1600" dirty="0"/>
              <a:t>To learn more visit </a:t>
            </a:r>
            <a:r>
              <a:rPr lang="en-US" sz="1600" dirty="0">
                <a:hlinkClick r:id="rId11"/>
              </a:rPr>
              <a:t>https://www.allegromicro.com</a:t>
            </a:r>
            <a:endParaRPr lang="en-US" sz="1600" dirty="0"/>
          </a:p>
        </p:txBody>
      </p:sp>
      <p:sp>
        <p:nvSpPr>
          <p:cNvPr id="2" name="TextBox 1">
            <a:extLst>
              <a:ext uri="{FF2B5EF4-FFF2-40B4-BE49-F238E27FC236}">
                <a16:creationId xmlns:a16="http://schemas.microsoft.com/office/drawing/2014/main" id="{85E1A7D3-D5E1-EB45-9FB6-E60F17B354E5}"/>
              </a:ext>
            </a:extLst>
          </p:cNvPr>
          <p:cNvSpPr txBox="1"/>
          <p:nvPr/>
        </p:nvSpPr>
        <p:spPr>
          <a:xfrm>
            <a:off x="688252" y="6294493"/>
            <a:ext cx="10987315" cy="400110"/>
          </a:xfrm>
          <a:prstGeom prst="rect">
            <a:avLst/>
          </a:prstGeom>
          <a:noFill/>
        </p:spPr>
        <p:txBody>
          <a:bodyPr wrap="square" rtlCol="0">
            <a:spAutoFit/>
          </a:bodyPr>
          <a:lstStyle/>
          <a:p>
            <a:pPr algn="ctr"/>
            <a:r>
              <a:rPr lang="en-US" sz="1000" dirty="0">
                <a:solidFill>
                  <a:srgbClr val="888B8D"/>
                </a:solidFill>
              </a:rPr>
              <a:t>Notwithstanding anything to the contrary in this document, any application-related information, schematics, support, or otherwise that may be provided by Allegro, customer agrees that it retains sole responsibility to validate the suitability of Allegro’s products and any support information provided herein for customers application.  </a:t>
            </a:r>
          </a:p>
        </p:txBody>
      </p:sp>
    </p:spTree>
    <p:extLst>
      <p:ext uri="{BB962C8B-B14F-4D97-AF65-F5344CB8AC3E}">
        <p14:creationId xmlns:p14="http://schemas.microsoft.com/office/powerpoint/2010/main" val="86372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E72E-9DDB-B5E4-0770-B9A810B67B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9C87C-ED3E-9334-F3EA-965286193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D28294-A7B9-A454-23E4-0C5CBAFC5C42}"/>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5" name="Footer Placeholder 4">
            <a:extLst>
              <a:ext uri="{FF2B5EF4-FFF2-40B4-BE49-F238E27FC236}">
                <a16:creationId xmlns:a16="http://schemas.microsoft.com/office/drawing/2014/main" id="{E87E596E-4282-3587-59C9-126CCF11E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02726-8D61-0ACB-8EC8-07DB2BB45BDC}"/>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14450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With Email 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F06FF-BD49-2242-9B9B-3FA33C2C9446}"/>
              </a:ext>
            </a:extLst>
          </p:cNvPr>
          <p:cNvSpPr/>
          <p:nvPr/>
        </p:nvSpPr>
        <p:spPr>
          <a:xfrm>
            <a:off x="0" y="6092687"/>
            <a:ext cx="12192000" cy="765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6" name="Picture 5">
            <a:extLst>
              <a:ext uri="{FF2B5EF4-FFF2-40B4-BE49-F238E27FC236}">
                <a16:creationId xmlns:a16="http://schemas.microsoft.com/office/drawing/2014/main" id="{3BBF92A4-ADD3-BD4A-966E-512E26437069}"/>
              </a:ext>
            </a:extLst>
          </p:cNvPr>
          <p:cNvPicPr>
            <a:picLocks noChangeAspect="1"/>
          </p:cNvPicPr>
          <p:nvPr/>
        </p:nvPicPr>
        <p:blipFill>
          <a:blip r:embed="rId2"/>
          <a:stretch>
            <a:fillRect/>
          </a:stretch>
        </p:blipFill>
        <p:spPr>
          <a:xfrm>
            <a:off x="3791151" y="1553068"/>
            <a:ext cx="4609696" cy="1781123"/>
          </a:xfrm>
          <a:prstGeom prst="rect">
            <a:avLst/>
          </a:prstGeom>
        </p:spPr>
      </p:pic>
      <p:sp>
        <p:nvSpPr>
          <p:cNvPr id="11" name="Slide Number Placeholder 1">
            <a:extLst>
              <a:ext uri="{FF2B5EF4-FFF2-40B4-BE49-F238E27FC236}">
                <a16:creationId xmlns:a16="http://schemas.microsoft.com/office/drawing/2014/main" id="{E1527964-E962-400A-A34A-55D849B62DC1}"/>
              </a:ext>
            </a:extLst>
          </p:cNvPr>
          <p:cNvSpPr txBox="1">
            <a:spLocks/>
          </p:cNvSpPr>
          <p:nvPr/>
        </p:nvSpPr>
        <p:spPr>
          <a:xfrm>
            <a:off x="96033" y="6294493"/>
            <a:ext cx="3511062" cy="472744"/>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1200" b="0" i="0" kern="1200">
                <a:solidFill>
                  <a:srgbClr val="F5C4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5" name="Picture 5" descr="CAE719AA">
            <a:extLst>
              <a:ext uri="{FF2B5EF4-FFF2-40B4-BE49-F238E27FC236}">
                <a16:creationId xmlns:a16="http://schemas.microsoft.com/office/drawing/2014/main" id="{FBE8A848-1D28-8949-9525-42A3C42E960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22737" y="4079283"/>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3126F48">
            <a:extLst>
              <a:ext uri="{FF2B5EF4-FFF2-40B4-BE49-F238E27FC236}">
                <a16:creationId xmlns:a16="http://schemas.microsoft.com/office/drawing/2014/main" id="{F6D46582-ADD4-9940-A935-06DA011F55BB}"/>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745226" y="4079283"/>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5702BC96">
            <a:extLst>
              <a:ext uri="{FF2B5EF4-FFF2-40B4-BE49-F238E27FC236}">
                <a16:creationId xmlns:a16="http://schemas.microsoft.com/office/drawing/2014/main" id="{8E606C6E-14B2-5B43-9355-EFF4168AC672}"/>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162032" y="4079283"/>
            <a:ext cx="328614" cy="3286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77DCD14">
            <a:extLst>
              <a:ext uri="{FF2B5EF4-FFF2-40B4-BE49-F238E27FC236}">
                <a16:creationId xmlns:a16="http://schemas.microsoft.com/office/drawing/2014/main" id="{B4409635-48C9-2549-84CA-55F70FFD5CA9}"/>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578838" y="4079283"/>
            <a:ext cx="328614" cy="328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3C5671-046A-3E41-85DD-B9B1252B331C}"/>
              </a:ext>
            </a:extLst>
          </p:cNvPr>
          <p:cNvSpPr txBox="1"/>
          <p:nvPr/>
        </p:nvSpPr>
        <p:spPr>
          <a:xfrm>
            <a:off x="5017428" y="3000219"/>
            <a:ext cx="2157142" cy="338554"/>
          </a:xfrm>
          <a:prstGeom prst="rect">
            <a:avLst/>
          </a:prstGeom>
          <a:noFill/>
        </p:spPr>
        <p:txBody>
          <a:bodyPr wrap="square" rtlCol="0">
            <a:spAutoFit/>
          </a:bodyPr>
          <a:lstStyle/>
          <a:p>
            <a:pPr algn="l"/>
            <a:r>
              <a:rPr lang="en-US" sz="1600" dirty="0"/>
              <a:t>To learn more contact</a:t>
            </a:r>
          </a:p>
        </p:txBody>
      </p:sp>
      <p:sp>
        <p:nvSpPr>
          <p:cNvPr id="2" name="TextBox 1">
            <a:extLst>
              <a:ext uri="{FF2B5EF4-FFF2-40B4-BE49-F238E27FC236}">
                <a16:creationId xmlns:a16="http://schemas.microsoft.com/office/drawing/2014/main" id="{85E1A7D3-D5E1-EB45-9FB6-E60F17B354E5}"/>
              </a:ext>
            </a:extLst>
          </p:cNvPr>
          <p:cNvSpPr txBox="1"/>
          <p:nvPr/>
        </p:nvSpPr>
        <p:spPr>
          <a:xfrm>
            <a:off x="688252" y="6294493"/>
            <a:ext cx="10987315" cy="400110"/>
          </a:xfrm>
          <a:prstGeom prst="rect">
            <a:avLst/>
          </a:prstGeom>
          <a:noFill/>
        </p:spPr>
        <p:txBody>
          <a:bodyPr wrap="square" rtlCol="0">
            <a:spAutoFit/>
          </a:bodyPr>
          <a:lstStyle/>
          <a:p>
            <a:pPr algn="ctr"/>
            <a:r>
              <a:rPr lang="en-US" sz="1000" dirty="0">
                <a:solidFill>
                  <a:srgbClr val="888B8D"/>
                </a:solidFill>
              </a:rPr>
              <a:t>Notwithstanding anything to the contrary in this document, any application-related information, schematics, support, or otherwise that may be provided by Allegro, customer agrees that it retains sole responsibility to validate the suitability of Allegro’s products and any support information provided herein for customers application.  </a:t>
            </a:r>
          </a:p>
        </p:txBody>
      </p:sp>
      <p:sp>
        <p:nvSpPr>
          <p:cNvPr id="17" name="Text Placeholder 16">
            <a:extLst>
              <a:ext uri="{FF2B5EF4-FFF2-40B4-BE49-F238E27FC236}">
                <a16:creationId xmlns:a16="http://schemas.microsoft.com/office/drawing/2014/main" id="{BD655F9C-64B8-9841-AD4D-562AD3F81061}"/>
              </a:ext>
            </a:extLst>
          </p:cNvPr>
          <p:cNvSpPr>
            <a:spLocks noGrp="1"/>
          </p:cNvSpPr>
          <p:nvPr>
            <p:ph type="body" sz="quarter" idx="10" hasCustomPrompt="1"/>
          </p:nvPr>
        </p:nvSpPr>
        <p:spPr>
          <a:xfrm>
            <a:off x="2726634" y="3470155"/>
            <a:ext cx="6738730" cy="289812"/>
          </a:xfrm>
        </p:spPr>
        <p:txBody>
          <a:bodyPr/>
          <a:lstStyle>
            <a:lvl1pPr marL="0" indent="0" algn="ctr">
              <a:buNone/>
              <a:defRPr b="0"/>
            </a:lvl1pPr>
            <a:lvl2pPr marL="457200" indent="0">
              <a:buNone/>
              <a:defRPr/>
            </a:lvl2pPr>
            <a:lvl3pPr marL="914400" indent="0">
              <a:buNone/>
              <a:defRPr/>
            </a:lvl3pPr>
            <a:lvl4pPr marL="1371600" indent="0">
              <a:buNone/>
              <a:defRPr/>
            </a:lvl4pPr>
            <a:lvl5pPr marL="1828800" indent="0">
              <a:buNone/>
              <a:defRPr/>
            </a:lvl5pPr>
          </a:lstStyle>
          <a:p>
            <a:pPr lvl="0"/>
            <a:r>
              <a:rPr lang="en-US" dirty="0"/>
              <a:t>Name and Email </a:t>
            </a:r>
          </a:p>
        </p:txBody>
      </p:sp>
    </p:spTree>
    <p:extLst>
      <p:ext uri="{BB962C8B-B14F-4D97-AF65-F5344CB8AC3E}">
        <p14:creationId xmlns:p14="http://schemas.microsoft.com/office/powerpoint/2010/main" val="46643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C9589A-DD00-3E41-9603-A741A8B8B186}"/>
              </a:ext>
            </a:extLst>
          </p:cNvPr>
          <p:cNvSpPr/>
          <p:nvPr/>
        </p:nvSpPr>
        <p:spPr>
          <a:xfrm>
            <a:off x="1" y="5645426"/>
            <a:ext cx="12192000" cy="1212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220314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2A1B-9E21-EF5F-E199-794CF8E52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068C4-E0EB-A748-CD1A-A780B0281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D5105-6AC9-963F-2B2F-C20F762747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F1060-1C9D-52E3-93E5-E510306089A3}"/>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6" name="Footer Placeholder 5">
            <a:extLst>
              <a:ext uri="{FF2B5EF4-FFF2-40B4-BE49-F238E27FC236}">
                <a16:creationId xmlns:a16="http://schemas.microsoft.com/office/drawing/2014/main" id="{6B5766E6-1022-877F-4062-05C8A364A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64D4A-B297-F12E-D7D3-0947B0DF89CD}"/>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241445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324D-AC26-1E34-EAE2-3CDE4A3B1B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24D77-D2F3-D9B2-F1F7-08A5E73E3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BCB14E-2EDC-9584-9269-CF2B569EE0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B2887A-EBE4-02BC-6E7D-0620D2C63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F1808-23DE-BB8F-E68F-1A54AA482B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DAD6A8-FA70-CE60-FAFE-F56D7BD987DD}"/>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8" name="Footer Placeholder 7">
            <a:extLst>
              <a:ext uri="{FF2B5EF4-FFF2-40B4-BE49-F238E27FC236}">
                <a16:creationId xmlns:a16="http://schemas.microsoft.com/office/drawing/2014/main" id="{B9E9E35D-DEBB-FB91-CA41-7C84AE42EB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C3C37D-5F48-B60D-17A3-77DC74CBE9FE}"/>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309443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36B2-6AC1-8311-7916-33B5B8BF8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5C5095-57F1-B6A0-674C-ACAA36C625F3}"/>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4" name="Footer Placeholder 3">
            <a:extLst>
              <a:ext uri="{FF2B5EF4-FFF2-40B4-BE49-F238E27FC236}">
                <a16:creationId xmlns:a16="http://schemas.microsoft.com/office/drawing/2014/main" id="{D5D2E877-1746-0F90-3DD1-75E787766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8E9F9E-B779-271B-DCC4-DDE608884DDD}"/>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107387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D0AD5-9EB6-656E-5392-856CE42DF60A}"/>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3" name="Footer Placeholder 2">
            <a:extLst>
              <a:ext uri="{FF2B5EF4-FFF2-40B4-BE49-F238E27FC236}">
                <a16:creationId xmlns:a16="http://schemas.microsoft.com/office/drawing/2014/main" id="{B5D02F81-83C7-D007-0303-51FE1ED043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3800B-BA53-93ED-B2D2-94CE3A669187}"/>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19026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0831-522C-03D9-4E01-F828E4E4B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6E7ED-B2D3-B812-F05A-58B44B843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EDA44-30D9-3B19-585C-A063C7E72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91AF6-0186-99B3-AE1E-79F3BD6652C3}"/>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6" name="Footer Placeholder 5">
            <a:extLst>
              <a:ext uri="{FF2B5EF4-FFF2-40B4-BE49-F238E27FC236}">
                <a16:creationId xmlns:a16="http://schemas.microsoft.com/office/drawing/2014/main" id="{F8EDDE9C-20CB-B769-12EC-9A3D00607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CB3E1-D4F2-D778-DA65-6E9049158C4F}"/>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80656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9D90-BC82-4508-F714-0424F494A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90A29B-8875-DA26-0781-C3DBC6FDD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5FAC8B-89BB-28D4-BA94-F07581323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9C136-0E62-6B21-E200-A8AEC0DFE37F}"/>
              </a:ext>
            </a:extLst>
          </p:cNvPr>
          <p:cNvSpPr>
            <a:spLocks noGrp="1"/>
          </p:cNvSpPr>
          <p:nvPr>
            <p:ph type="dt" sz="half" idx="10"/>
          </p:nvPr>
        </p:nvSpPr>
        <p:spPr/>
        <p:txBody>
          <a:bodyPr/>
          <a:lstStyle/>
          <a:p>
            <a:fld id="{783D9535-0D16-44DB-8B79-82CBB7055CB0}" type="datetimeFigureOut">
              <a:rPr lang="en-US" smtClean="0"/>
              <a:t>6/19/2024</a:t>
            </a:fld>
            <a:endParaRPr lang="en-US"/>
          </a:p>
        </p:txBody>
      </p:sp>
      <p:sp>
        <p:nvSpPr>
          <p:cNvPr id="6" name="Footer Placeholder 5">
            <a:extLst>
              <a:ext uri="{FF2B5EF4-FFF2-40B4-BE49-F238E27FC236}">
                <a16:creationId xmlns:a16="http://schemas.microsoft.com/office/drawing/2014/main" id="{3A4B7FC8-2826-DF8A-596E-3FFF67B94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24797-C0F5-B975-C8A2-F0F17F96D361}"/>
              </a:ext>
            </a:extLst>
          </p:cNvPr>
          <p:cNvSpPr>
            <a:spLocks noGrp="1"/>
          </p:cNvSpPr>
          <p:nvPr>
            <p:ph type="sldNum" sz="quarter" idx="12"/>
          </p:nvPr>
        </p:nvSpPr>
        <p:spPr/>
        <p:txBody>
          <a:bodyPr/>
          <a:lstStyle/>
          <a:p>
            <a:fld id="{A1D2C0DD-5AA4-4709-B78D-0E8358E330AB}" type="slidenum">
              <a:rPr lang="en-US" smtClean="0"/>
              <a:t>‹#›</a:t>
            </a:fld>
            <a:endParaRPr lang="en-US"/>
          </a:p>
        </p:txBody>
      </p:sp>
    </p:spTree>
    <p:extLst>
      <p:ext uri="{BB962C8B-B14F-4D97-AF65-F5344CB8AC3E}">
        <p14:creationId xmlns:p14="http://schemas.microsoft.com/office/powerpoint/2010/main" val="383211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8E26F-ED07-7674-CC96-E6502D094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B77C82-8BB7-7055-9A1D-0E9E5271EE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947B8-2734-1E11-9BB8-E33E0DEFE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D9535-0D16-44DB-8B79-82CBB7055CB0}" type="datetimeFigureOut">
              <a:rPr lang="en-US" smtClean="0"/>
              <a:t>6/19/2024</a:t>
            </a:fld>
            <a:endParaRPr lang="en-US"/>
          </a:p>
        </p:txBody>
      </p:sp>
      <p:sp>
        <p:nvSpPr>
          <p:cNvPr id="5" name="Footer Placeholder 4">
            <a:extLst>
              <a:ext uri="{FF2B5EF4-FFF2-40B4-BE49-F238E27FC236}">
                <a16:creationId xmlns:a16="http://schemas.microsoft.com/office/drawing/2014/main" id="{761D153C-983E-6CE6-59FA-DE2115C47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7891B-365C-FB83-48EF-7D02EE9D9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2C0DD-5AA4-4709-B78D-0E8358E330AB}" type="slidenum">
              <a:rPr lang="en-US" smtClean="0"/>
              <a:t>‹#›</a:t>
            </a:fld>
            <a:endParaRPr lang="en-US"/>
          </a:p>
        </p:txBody>
      </p:sp>
    </p:spTree>
    <p:extLst>
      <p:ext uri="{BB962C8B-B14F-4D97-AF65-F5344CB8AC3E}">
        <p14:creationId xmlns:p14="http://schemas.microsoft.com/office/powerpoint/2010/main" val="3444908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7A1FB4-FF20-D740-AC5A-260AFAA94F3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888467" y="6219587"/>
            <a:ext cx="1548776" cy="598425"/>
          </a:xfrm>
          <a:prstGeom prst="rect">
            <a:avLst/>
          </a:prstGeom>
        </p:spPr>
      </p:pic>
      <p:sp>
        <p:nvSpPr>
          <p:cNvPr id="2" name="Title Placeholder 1">
            <a:extLst>
              <a:ext uri="{FF2B5EF4-FFF2-40B4-BE49-F238E27FC236}">
                <a16:creationId xmlns:a16="http://schemas.microsoft.com/office/drawing/2014/main" id="{8B374753-8C40-9A41-A96E-DCDB8581E214}"/>
              </a:ext>
            </a:extLst>
          </p:cNvPr>
          <p:cNvSpPr>
            <a:spLocks noGrp="1"/>
          </p:cNvSpPr>
          <p:nvPr>
            <p:ph type="title"/>
          </p:nvPr>
        </p:nvSpPr>
        <p:spPr>
          <a:xfrm>
            <a:off x="838200" y="365125"/>
            <a:ext cx="10515600" cy="7766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1BAC7-B065-8240-A187-A8BC015CC5FB}"/>
              </a:ext>
            </a:extLst>
          </p:cNvPr>
          <p:cNvSpPr>
            <a:spLocks noGrp="1"/>
          </p:cNvSpPr>
          <p:nvPr>
            <p:ph type="body" idx="1"/>
          </p:nvPr>
        </p:nvSpPr>
        <p:spPr>
          <a:xfrm>
            <a:off x="838200" y="1341121"/>
            <a:ext cx="10515600" cy="465507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A68354A-13EF-A546-BC44-97FA89A90433}"/>
              </a:ext>
            </a:extLst>
          </p:cNvPr>
          <p:cNvSpPr>
            <a:spLocks noGrp="1"/>
          </p:cNvSpPr>
          <p:nvPr>
            <p:ph type="sldNum" sz="quarter" idx="4"/>
          </p:nvPr>
        </p:nvSpPr>
        <p:spPr>
          <a:xfrm>
            <a:off x="838199" y="6423916"/>
            <a:ext cx="2699658" cy="297559"/>
          </a:xfrm>
          <a:prstGeom prst="rect">
            <a:avLst/>
          </a:prstGeom>
        </p:spPr>
        <p:txBody>
          <a:bodyPr vert="horz" lIns="91440" tIns="45720" rIns="91440" bIns="45720" rtlCol="0" anchor="ctr"/>
          <a:lstStyle>
            <a:lvl1pPr algn="l">
              <a:defRPr sz="1050" b="0" i="0">
                <a:solidFill>
                  <a:srgbClr val="888B8D"/>
                </a:solidFill>
                <a:latin typeface="Arial" panose="020B0604020202020204" pitchFamily="34" charset="0"/>
                <a:cs typeface="Arial" panose="020B0604020202020204" pitchFamily="34" charset="0"/>
              </a:defRPr>
            </a:lvl1pPr>
          </a:lstStyle>
          <a:p>
            <a:fld id="{D37D62CB-9B29-47E6-99A2-F79978E31C98}" type="slidenum">
              <a:rPr lang="en-US" smtClean="0"/>
              <a:t>‹#›</a:t>
            </a:fld>
            <a:endParaRPr lang="en-US"/>
          </a:p>
        </p:txBody>
      </p:sp>
      <p:sp>
        <p:nvSpPr>
          <p:cNvPr id="4" name="TextBox 3">
            <a:extLst>
              <a:ext uri="{FF2B5EF4-FFF2-40B4-BE49-F238E27FC236}">
                <a16:creationId xmlns:a16="http://schemas.microsoft.com/office/drawing/2014/main" id="{9B895606-5177-442F-B3D8-BF29B6D3D4F4}"/>
              </a:ext>
            </a:extLst>
          </p:cNvPr>
          <p:cNvSpPr txBox="1"/>
          <p:nvPr/>
        </p:nvSpPr>
        <p:spPr>
          <a:xfrm>
            <a:off x="1297021" y="6449584"/>
            <a:ext cx="1963999" cy="246221"/>
          </a:xfrm>
          <a:prstGeom prst="rect">
            <a:avLst/>
          </a:prstGeom>
          <a:noFill/>
        </p:spPr>
        <p:txBody>
          <a:bodyPr wrap="none" rtlCol="0">
            <a:spAutoFit/>
          </a:bodyPr>
          <a:lstStyle/>
          <a:p>
            <a:r>
              <a:rPr lang="en-US" sz="1000" b="0" i="0" kern="1200" dirty="0">
                <a:solidFill>
                  <a:srgbClr val="888B8D"/>
                </a:solidFill>
                <a:latin typeface="Arial" panose="020B0604020202020204" pitchFamily="34" charset="0"/>
                <a:ea typeface="+mn-ea"/>
                <a:cs typeface="Arial" panose="020B0604020202020204" pitchFamily="34" charset="0"/>
              </a:rPr>
              <a:t>Allegro Confidential Information</a:t>
            </a:r>
          </a:p>
        </p:txBody>
      </p:sp>
    </p:spTree>
    <p:extLst>
      <p:ext uri="{BB962C8B-B14F-4D97-AF65-F5344CB8AC3E}">
        <p14:creationId xmlns:p14="http://schemas.microsoft.com/office/powerpoint/2010/main" val="2349459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2400" b="1" kern="1200">
          <a:solidFill>
            <a:srgbClr val="0085A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hyperlink" Target="https://supplier.coupa.com/help/faqs/" TargetMode="External"/><Relationship Id="rId2" Type="http://schemas.openxmlformats.org/officeDocument/2006/relationships/hyperlink" Target="https://go.allegromicro.com/suppliers"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CE03-85BA-E94A-EA23-6ABA709A9F6E}"/>
              </a:ext>
            </a:extLst>
          </p:cNvPr>
          <p:cNvSpPr>
            <a:spLocks noGrp="1"/>
          </p:cNvSpPr>
          <p:nvPr>
            <p:ph type="ctrTitle"/>
          </p:nvPr>
        </p:nvSpPr>
        <p:spPr>
          <a:xfrm>
            <a:off x="1035698" y="2939795"/>
            <a:ext cx="4819470" cy="1150942"/>
          </a:xfrm>
        </p:spPr>
        <p:txBody>
          <a:bodyPr/>
          <a:lstStyle/>
          <a:p>
            <a:pPr algn="ctr"/>
            <a:r>
              <a:rPr lang="en-US" dirty="0"/>
              <a:t>Supplier SIM Process</a:t>
            </a:r>
            <a:br>
              <a:rPr lang="en-US" dirty="0"/>
            </a:br>
            <a:r>
              <a:rPr lang="en-US" sz="2400" dirty="0"/>
              <a:t> Quick Guide</a:t>
            </a:r>
            <a:br>
              <a:rPr lang="en-US" dirty="0"/>
            </a:br>
            <a:r>
              <a:rPr lang="en-US" sz="1400" dirty="0"/>
              <a:t>Coupa – Allegro Microsystems</a:t>
            </a:r>
          </a:p>
        </p:txBody>
      </p:sp>
      <p:sp>
        <p:nvSpPr>
          <p:cNvPr id="3" name="Subtitle 2">
            <a:extLst>
              <a:ext uri="{FF2B5EF4-FFF2-40B4-BE49-F238E27FC236}">
                <a16:creationId xmlns:a16="http://schemas.microsoft.com/office/drawing/2014/main" id="{9E674A97-7B0C-C00F-E82D-A13247632B93}"/>
              </a:ext>
            </a:extLst>
          </p:cNvPr>
          <p:cNvSpPr>
            <a:spLocks noGrp="1"/>
          </p:cNvSpPr>
          <p:nvPr>
            <p:ph type="subTitle" idx="1"/>
          </p:nvPr>
        </p:nvSpPr>
        <p:spPr/>
        <p:txBody>
          <a:bodyPr/>
          <a:lstStyle/>
          <a:p>
            <a:r>
              <a:rPr lang="en-US"/>
              <a:t>6-19-24</a:t>
            </a:r>
            <a:endParaRPr lang="en-US" dirty="0"/>
          </a:p>
          <a:p>
            <a:r>
              <a:rPr lang="en-US" dirty="0"/>
              <a:t>Supplier Required Action Steps</a:t>
            </a:r>
          </a:p>
        </p:txBody>
      </p:sp>
    </p:spTree>
    <p:extLst>
      <p:ext uri="{BB962C8B-B14F-4D97-AF65-F5344CB8AC3E}">
        <p14:creationId xmlns:p14="http://schemas.microsoft.com/office/powerpoint/2010/main" val="151841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1328870" y="103694"/>
            <a:ext cx="9534259" cy="1025310"/>
          </a:xfrm>
        </p:spPr>
        <p:txBody>
          <a:bodyPr anchor="ctr">
            <a:normAutofit fontScale="90000"/>
          </a:bodyPr>
          <a:lstStyle/>
          <a:p>
            <a:pPr algn="ctr"/>
            <a:r>
              <a:rPr lang="en-US" dirty="0"/>
              <a:t>Accepting the Coupa Supplier Portal Invitation Link </a:t>
            </a:r>
          </a:p>
        </p:txBody>
      </p:sp>
      <p:sp>
        <p:nvSpPr>
          <p:cNvPr id="19" name="TextBox 18">
            <a:extLst>
              <a:ext uri="{FF2B5EF4-FFF2-40B4-BE49-F238E27FC236}">
                <a16:creationId xmlns:a16="http://schemas.microsoft.com/office/drawing/2014/main" id="{92F695D7-9FB6-7EF1-8A67-59EF076569A7}"/>
              </a:ext>
            </a:extLst>
          </p:cNvPr>
          <p:cNvSpPr txBox="1"/>
          <p:nvPr/>
        </p:nvSpPr>
        <p:spPr>
          <a:xfrm>
            <a:off x="314999" y="2007255"/>
            <a:ext cx="2027741" cy="553998"/>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Allegro Microsystems will send the Coupa Supplier Portal Invitation Link to your email address to link</a:t>
            </a:r>
          </a:p>
        </p:txBody>
      </p:sp>
      <p:sp>
        <p:nvSpPr>
          <p:cNvPr id="21" name="TextBox 20">
            <a:extLst>
              <a:ext uri="{FF2B5EF4-FFF2-40B4-BE49-F238E27FC236}">
                <a16:creationId xmlns:a16="http://schemas.microsoft.com/office/drawing/2014/main" id="{1837E4DE-9FE5-CD93-CBE4-9D9E1461AF3A}"/>
              </a:ext>
            </a:extLst>
          </p:cNvPr>
          <p:cNvSpPr txBox="1"/>
          <p:nvPr/>
        </p:nvSpPr>
        <p:spPr>
          <a:xfrm>
            <a:off x="312334" y="3993502"/>
            <a:ext cx="1996872" cy="86177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Supplier will select “Join Coupa” in the email that will allow for their team to join the Coupa Supplier Portal to link with Allegro Microsystems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2" name="TextBox 21">
            <a:extLst>
              <a:ext uri="{FF2B5EF4-FFF2-40B4-BE49-F238E27FC236}">
                <a16:creationId xmlns:a16="http://schemas.microsoft.com/office/drawing/2014/main" id="{1D152F3C-BEBD-4AD6-0620-6F66CE5700C7}"/>
              </a:ext>
            </a:extLst>
          </p:cNvPr>
          <p:cNvSpPr txBox="1"/>
          <p:nvPr/>
        </p:nvSpPr>
        <p:spPr>
          <a:xfrm>
            <a:off x="9798980" y="3167147"/>
            <a:ext cx="2188730"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After selecting “Join Coupa’ the supplier will create the login and password for the Coupa Supplier Portal </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Graphical user interface, text, application, email&#10;&#10;Description automatically generated">
            <a:extLst>
              <a:ext uri="{FF2B5EF4-FFF2-40B4-BE49-F238E27FC236}">
                <a16:creationId xmlns:a16="http://schemas.microsoft.com/office/drawing/2014/main" id="{75545508-387B-169B-EC73-21BEDB699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667" y="1267656"/>
            <a:ext cx="6835732" cy="5214755"/>
          </a:xfrm>
          <a:prstGeom prst="rect">
            <a:avLst/>
          </a:prstGeom>
        </p:spPr>
      </p:pic>
      <p:sp>
        <p:nvSpPr>
          <p:cNvPr id="15" name="Arrow: Right 14">
            <a:extLst>
              <a:ext uri="{FF2B5EF4-FFF2-40B4-BE49-F238E27FC236}">
                <a16:creationId xmlns:a16="http://schemas.microsoft.com/office/drawing/2014/main" id="{15848E02-6A67-EE34-779B-7D1EC651E6A7}"/>
              </a:ext>
            </a:extLst>
          </p:cNvPr>
          <p:cNvSpPr/>
          <p:nvPr/>
        </p:nvSpPr>
        <p:spPr>
          <a:xfrm rot="19280720">
            <a:off x="2420596" y="4801096"/>
            <a:ext cx="424239" cy="341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Up 15">
            <a:extLst>
              <a:ext uri="{FF2B5EF4-FFF2-40B4-BE49-F238E27FC236}">
                <a16:creationId xmlns:a16="http://schemas.microsoft.com/office/drawing/2014/main" id="{55CC04F4-FEE1-B4EA-F00F-5EA55249A165}"/>
              </a:ext>
            </a:extLst>
          </p:cNvPr>
          <p:cNvSpPr/>
          <p:nvPr/>
        </p:nvSpPr>
        <p:spPr>
          <a:xfrm rot="17632357">
            <a:off x="7088247" y="1249221"/>
            <a:ext cx="299198" cy="4040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AAF9D27-413A-765C-FED7-B98E45E52A27}"/>
              </a:ext>
            </a:extLst>
          </p:cNvPr>
          <p:cNvSpPr/>
          <p:nvPr/>
        </p:nvSpPr>
        <p:spPr>
          <a:xfrm>
            <a:off x="2616667" y="4330396"/>
            <a:ext cx="984949" cy="5248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7399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1884787" y="103694"/>
            <a:ext cx="8299491" cy="1025310"/>
          </a:xfrm>
        </p:spPr>
        <p:txBody>
          <a:bodyPr anchor="ctr">
            <a:normAutofit fontScale="90000"/>
          </a:bodyPr>
          <a:lstStyle/>
          <a:p>
            <a:pPr algn="ctr"/>
            <a:r>
              <a:rPr lang="en-US" dirty="0"/>
              <a:t>Accessing the SIM 2 Information Request Form (Onboarding Process)</a:t>
            </a:r>
          </a:p>
        </p:txBody>
      </p:sp>
      <p:sp>
        <p:nvSpPr>
          <p:cNvPr id="19" name="TextBox 18">
            <a:extLst>
              <a:ext uri="{FF2B5EF4-FFF2-40B4-BE49-F238E27FC236}">
                <a16:creationId xmlns:a16="http://schemas.microsoft.com/office/drawing/2014/main" id="{92F695D7-9FB6-7EF1-8A67-59EF076569A7}"/>
              </a:ext>
            </a:extLst>
          </p:cNvPr>
          <p:cNvSpPr txBox="1"/>
          <p:nvPr/>
        </p:nvSpPr>
        <p:spPr>
          <a:xfrm>
            <a:off x="763472" y="5972839"/>
            <a:ext cx="2242629" cy="40011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Login to the Coupa Supplier Portal with email and password </a:t>
            </a:r>
          </a:p>
        </p:txBody>
      </p:sp>
      <p:sp>
        <p:nvSpPr>
          <p:cNvPr id="21" name="TextBox 20">
            <a:extLst>
              <a:ext uri="{FF2B5EF4-FFF2-40B4-BE49-F238E27FC236}">
                <a16:creationId xmlns:a16="http://schemas.microsoft.com/office/drawing/2014/main" id="{1837E4DE-9FE5-CD93-CBE4-9D9E1461AF3A}"/>
              </a:ext>
            </a:extLst>
          </p:cNvPr>
          <p:cNvSpPr txBox="1"/>
          <p:nvPr/>
        </p:nvSpPr>
        <p:spPr>
          <a:xfrm>
            <a:off x="4059814" y="5972839"/>
            <a:ext cx="1996872" cy="553998"/>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Supplier will go to the notifications section in the top right of the Coupa Supplier Portal</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D152F3C-BEBD-4AD6-0620-6F66CE5700C7}"/>
              </a:ext>
            </a:extLst>
          </p:cNvPr>
          <p:cNvSpPr txBox="1"/>
          <p:nvPr/>
        </p:nvSpPr>
        <p:spPr>
          <a:xfrm>
            <a:off x="10772994" y="1660401"/>
            <a:ext cx="1033405" cy="178510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Supplier will select link “Update your profile for Allegro Microsystems” to begin completing the SIM 2 Information Request Form </a:t>
            </a:r>
          </a:p>
        </p:txBody>
      </p:sp>
      <p:pic>
        <p:nvPicPr>
          <p:cNvPr id="5" name="Picture 4" descr="Graphical user interface, website&#10;&#10;Description automatically generated">
            <a:extLst>
              <a:ext uri="{FF2B5EF4-FFF2-40B4-BE49-F238E27FC236}">
                <a16:creationId xmlns:a16="http://schemas.microsoft.com/office/drawing/2014/main" id="{FF9C146F-C4D4-2BCB-D33A-BA764D2A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28" y="1209489"/>
            <a:ext cx="6573080" cy="4508531"/>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7F8FC428-3B49-0190-79FF-73C030972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37" y="1359925"/>
            <a:ext cx="3414056" cy="2461705"/>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ECB541AE-0A92-598A-B45C-3E6B75D88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892" y="4052552"/>
            <a:ext cx="5227880" cy="2374373"/>
          </a:xfrm>
          <a:prstGeom prst="rect">
            <a:avLst/>
          </a:prstGeom>
        </p:spPr>
      </p:pic>
      <p:sp>
        <p:nvSpPr>
          <p:cNvPr id="12" name="Arrow: Right 11">
            <a:extLst>
              <a:ext uri="{FF2B5EF4-FFF2-40B4-BE49-F238E27FC236}">
                <a16:creationId xmlns:a16="http://schemas.microsoft.com/office/drawing/2014/main" id="{215E12C2-5C92-1DA4-8268-F42B011E367F}"/>
              </a:ext>
            </a:extLst>
          </p:cNvPr>
          <p:cNvSpPr/>
          <p:nvPr/>
        </p:nvSpPr>
        <p:spPr>
          <a:xfrm rot="18652142">
            <a:off x="5609256" y="1394131"/>
            <a:ext cx="296649" cy="20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15848E02-6A67-EE34-779B-7D1EC651E6A7}"/>
              </a:ext>
            </a:extLst>
          </p:cNvPr>
          <p:cNvSpPr/>
          <p:nvPr/>
        </p:nvSpPr>
        <p:spPr>
          <a:xfrm rot="12943370">
            <a:off x="9170663" y="3201716"/>
            <a:ext cx="428129" cy="370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Up 15">
            <a:extLst>
              <a:ext uri="{FF2B5EF4-FFF2-40B4-BE49-F238E27FC236}">
                <a16:creationId xmlns:a16="http://schemas.microsoft.com/office/drawing/2014/main" id="{55CC04F4-FEE1-B4EA-F00F-5EA55249A165}"/>
              </a:ext>
            </a:extLst>
          </p:cNvPr>
          <p:cNvSpPr/>
          <p:nvPr/>
        </p:nvSpPr>
        <p:spPr>
          <a:xfrm rot="3894785">
            <a:off x="7493403" y="6108613"/>
            <a:ext cx="299198" cy="4040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CD8871CE-BCEB-E774-C08D-8E3004AA6E8E}"/>
              </a:ext>
            </a:extLst>
          </p:cNvPr>
          <p:cNvSpPr/>
          <p:nvPr/>
        </p:nvSpPr>
        <p:spPr>
          <a:xfrm>
            <a:off x="7776257" y="6023980"/>
            <a:ext cx="2086219" cy="4472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9E09101-71EE-4FDD-5561-B729BFCB103C}"/>
              </a:ext>
            </a:extLst>
          </p:cNvPr>
          <p:cNvSpPr/>
          <p:nvPr/>
        </p:nvSpPr>
        <p:spPr>
          <a:xfrm>
            <a:off x="7477923" y="3016470"/>
            <a:ext cx="1087979" cy="4472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146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1328870" y="103694"/>
            <a:ext cx="9534259" cy="1025310"/>
          </a:xfrm>
        </p:spPr>
        <p:txBody>
          <a:bodyPr anchor="ctr">
            <a:normAutofit fontScale="90000"/>
          </a:bodyPr>
          <a:lstStyle/>
          <a:p>
            <a:pPr algn="ctr"/>
            <a:r>
              <a:rPr lang="en-US" dirty="0"/>
              <a:t>Accessing the SIM 2 Information Request Form (Alternative Option)  </a:t>
            </a:r>
          </a:p>
        </p:txBody>
      </p:sp>
      <p:sp>
        <p:nvSpPr>
          <p:cNvPr id="19" name="TextBox 18">
            <a:extLst>
              <a:ext uri="{FF2B5EF4-FFF2-40B4-BE49-F238E27FC236}">
                <a16:creationId xmlns:a16="http://schemas.microsoft.com/office/drawing/2014/main" id="{92F695D7-9FB6-7EF1-8A67-59EF076569A7}"/>
              </a:ext>
            </a:extLst>
          </p:cNvPr>
          <p:cNvSpPr txBox="1"/>
          <p:nvPr/>
        </p:nvSpPr>
        <p:spPr>
          <a:xfrm>
            <a:off x="5167111" y="1844703"/>
            <a:ext cx="1857775" cy="40011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Login to Coupa Supplier Portal with email and password </a:t>
            </a:r>
          </a:p>
        </p:txBody>
      </p:sp>
      <p:sp>
        <p:nvSpPr>
          <p:cNvPr id="22" name="TextBox 21">
            <a:extLst>
              <a:ext uri="{FF2B5EF4-FFF2-40B4-BE49-F238E27FC236}">
                <a16:creationId xmlns:a16="http://schemas.microsoft.com/office/drawing/2014/main" id="{1D152F3C-BEBD-4AD6-0620-6F66CE5700C7}"/>
              </a:ext>
            </a:extLst>
          </p:cNvPr>
          <p:cNvSpPr txBox="1"/>
          <p:nvPr/>
        </p:nvSpPr>
        <p:spPr>
          <a:xfrm>
            <a:off x="5127223" y="4891860"/>
            <a:ext cx="1937550" cy="553998"/>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Make sure the “Profile” </a:t>
            </a:r>
            <a:r>
              <a:rPr lang="en-US" sz="1000" b="1" dirty="0">
                <a:solidFill>
                  <a:prstClr val="black"/>
                </a:solidFill>
                <a:latin typeface="Calibri" panose="020F0502020204030204"/>
              </a:rPr>
              <a:t>drop down has the correct customer selected </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Graphical user interface, website&#10;&#10;Description automatically generated">
            <a:extLst>
              <a:ext uri="{FF2B5EF4-FFF2-40B4-BE49-F238E27FC236}">
                <a16:creationId xmlns:a16="http://schemas.microsoft.com/office/drawing/2014/main" id="{36978BAE-FBC6-1A05-693F-CB2D2290E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 y="1587198"/>
            <a:ext cx="4082114" cy="3962278"/>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59609691-1D87-53E5-B2AD-18FFFF0EF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494" y="1512864"/>
            <a:ext cx="3910712" cy="4036612"/>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75C81F59-E92E-D5FF-8DE3-D662C70DA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239" y="2483340"/>
            <a:ext cx="3968924" cy="2169993"/>
          </a:xfrm>
          <a:prstGeom prst="rect">
            <a:avLst/>
          </a:prstGeom>
        </p:spPr>
      </p:pic>
      <p:sp>
        <p:nvSpPr>
          <p:cNvPr id="12" name="Arrow: Up 11">
            <a:extLst>
              <a:ext uri="{FF2B5EF4-FFF2-40B4-BE49-F238E27FC236}">
                <a16:creationId xmlns:a16="http://schemas.microsoft.com/office/drawing/2014/main" id="{65243EC4-977B-E546-8AD3-307E8B97921A}"/>
              </a:ext>
            </a:extLst>
          </p:cNvPr>
          <p:cNvSpPr/>
          <p:nvPr/>
        </p:nvSpPr>
        <p:spPr>
          <a:xfrm rot="17632357">
            <a:off x="9531967" y="2290741"/>
            <a:ext cx="151930" cy="2905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Up 15">
            <a:extLst>
              <a:ext uri="{FF2B5EF4-FFF2-40B4-BE49-F238E27FC236}">
                <a16:creationId xmlns:a16="http://schemas.microsoft.com/office/drawing/2014/main" id="{55CC04F4-FEE1-B4EA-F00F-5EA55249A165}"/>
              </a:ext>
            </a:extLst>
          </p:cNvPr>
          <p:cNvSpPr/>
          <p:nvPr/>
        </p:nvSpPr>
        <p:spPr>
          <a:xfrm rot="18254821">
            <a:off x="517332" y="1978557"/>
            <a:ext cx="213619" cy="3083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837E4DE-9FE5-CD93-CBE4-9D9E1461AF3A}"/>
              </a:ext>
            </a:extLst>
          </p:cNvPr>
          <p:cNvSpPr txBox="1"/>
          <p:nvPr/>
        </p:nvSpPr>
        <p:spPr>
          <a:xfrm>
            <a:off x="10315058" y="2911147"/>
            <a:ext cx="1685785" cy="86177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Select “Profile” next to Home in the blue bar &amp; select “Information Requests” highlighted in Orange above</a:t>
            </a:r>
          </a:p>
        </p:txBody>
      </p:sp>
      <p:sp>
        <p:nvSpPr>
          <p:cNvPr id="15" name="Arrow: Right 14">
            <a:extLst>
              <a:ext uri="{FF2B5EF4-FFF2-40B4-BE49-F238E27FC236}">
                <a16:creationId xmlns:a16="http://schemas.microsoft.com/office/drawing/2014/main" id="{15848E02-6A67-EE34-779B-7D1EC651E6A7}"/>
              </a:ext>
            </a:extLst>
          </p:cNvPr>
          <p:cNvSpPr/>
          <p:nvPr/>
        </p:nvSpPr>
        <p:spPr>
          <a:xfrm rot="20063892">
            <a:off x="6365570" y="3993973"/>
            <a:ext cx="266232" cy="183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925F8EF-5D4A-A88B-6C6E-3F803726DF41}"/>
              </a:ext>
            </a:extLst>
          </p:cNvPr>
          <p:cNvSpPr/>
          <p:nvPr/>
        </p:nvSpPr>
        <p:spPr>
          <a:xfrm>
            <a:off x="8397549" y="1676397"/>
            <a:ext cx="363895" cy="281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F5170EA-DFEE-0FC1-F027-590B9BC8CE5A}"/>
              </a:ext>
            </a:extLst>
          </p:cNvPr>
          <p:cNvSpPr/>
          <p:nvPr/>
        </p:nvSpPr>
        <p:spPr>
          <a:xfrm>
            <a:off x="6612843" y="3318703"/>
            <a:ext cx="319250" cy="1990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587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2115099" y="174124"/>
            <a:ext cx="7784344" cy="1025310"/>
          </a:xfrm>
        </p:spPr>
        <p:txBody>
          <a:bodyPr anchor="ctr">
            <a:normAutofit fontScale="90000"/>
          </a:bodyPr>
          <a:lstStyle/>
          <a:p>
            <a:pPr algn="ctr"/>
            <a:r>
              <a:rPr lang="en-US" dirty="0"/>
              <a:t>Completing the SIM 2 Information Request Form</a:t>
            </a:r>
          </a:p>
        </p:txBody>
      </p:sp>
      <p:sp>
        <p:nvSpPr>
          <p:cNvPr id="19" name="TextBox 18">
            <a:extLst>
              <a:ext uri="{FF2B5EF4-FFF2-40B4-BE49-F238E27FC236}">
                <a16:creationId xmlns:a16="http://schemas.microsoft.com/office/drawing/2014/main" id="{92F695D7-9FB6-7EF1-8A67-59EF076569A7}"/>
              </a:ext>
            </a:extLst>
          </p:cNvPr>
          <p:cNvSpPr txBox="1"/>
          <p:nvPr/>
        </p:nvSpPr>
        <p:spPr>
          <a:xfrm>
            <a:off x="8280009" y="1348512"/>
            <a:ext cx="1619434"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Complete each section on the SIM 2 Information Request with required information </a:t>
            </a:r>
          </a:p>
        </p:txBody>
      </p:sp>
      <p:sp>
        <p:nvSpPr>
          <p:cNvPr id="21" name="TextBox 20">
            <a:extLst>
              <a:ext uri="{FF2B5EF4-FFF2-40B4-BE49-F238E27FC236}">
                <a16:creationId xmlns:a16="http://schemas.microsoft.com/office/drawing/2014/main" id="{1837E4DE-9FE5-CD93-CBE4-9D9E1461AF3A}"/>
              </a:ext>
            </a:extLst>
          </p:cNvPr>
          <p:cNvSpPr txBox="1"/>
          <p:nvPr/>
        </p:nvSpPr>
        <p:spPr>
          <a:xfrm>
            <a:off x="11325396" y="95535"/>
            <a:ext cx="773566" cy="707886"/>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Next Slide for “Add Remit-To”</a:t>
            </a:r>
            <a:r>
              <a:rPr lang="en-US" sz="1000" b="1" u="sng" dirty="0">
                <a:solidFill>
                  <a:prstClr val="black"/>
                </a:solidFill>
                <a:latin typeface="Calibri" panose="020F0502020204030204"/>
              </a:rPr>
              <a:t> Section </a:t>
            </a: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D152F3C-BEBD-4AD6-0620-6F66CE5700C7}"/>
              </a:ext>
            </a:extLst>
          </p:cNvPr>
          <p:cNvSpPr txBox="1"/>
          <p:nvPr/>
        </p:nvSpPr>
        <p:spPr>
          <a:xfrm>
            <a:off x="9339838" y="5747398"/>
            <a:ext cx="1508605" cy="95410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Once all information has been updated, scroll to the bottom of the form and submit for approval – Allegro Microsystems will receive the form back for approvals and processing </a:t>
            </a:r>
          </a:p>
        </p:txBody>
      </p:sp>
      <p:pic>
        <p:nvPicPr>
          <p:cNvPr id="5" name="Picture 4" descr="Graphical user interface, text, application, email&#10;&#10;Description automatically generated">
            <a:extLst>
              <a:ext uri="{FF2B5EF4-FFF2-40B4-BE49-F238E27FC236}">
                <a16:creationId xmlns:a16="http://schemas.microsoft.com/office/drawing/2014/main" id="{476DE5B1-EB5C-03B7-41E4-BCBE0A29C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1199434"/>
            <a:ext cx="4411459" cy="311087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5C58873-178E-449D-7270-F154B440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 y="4310311"/>
            <a:ext cx="4411459" cy="2419466"/>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A172F956-3F8E-FFAD-C328-3B7212811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537" y="1199434"/>
            <a:ext cx="3548176" cy="3110877"/>
          </a:xfrm>
          <a:prstGeom prst="rect">
            <a:avLst/>
          </a:prstGeom>
        </p:spPr>
      </p:pic>
      <p:pic>
        <p:nvPicPr>
          <p:cNvPr id="13" name="Picture 12" descr="Graphical user interface, text, application, email&#10;&#10;Description automatically generated">
            <a:extLst>
              <a:ext uri="{FF2B5EF4-FFF2-40B4-BE49-F238E27FC236}">
                <a16:creationId xmlns:a16="http://schemas.microsoft.com/office/drawing/2014/main" id="{2EDBBE45-9C89-7DF8-6ABC-DEAEECE00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537" y="4119155"/>
            <a:ext cx="3548176" cy="2610624"/>
          </a:xfrm>
          <a:prstGeom prst="rect">
            <a:avLst/>
          </a:prstGeom>
        </p:spPr>
      </p:pic>
      <p:pic>
        <p:nvPicPr>
          <p:cNvPr id="17" name="Picture 16" descr="Graphical user interface, text, application, email&#10;&#10;Description automatically generated">
            <a:extLst>
              <a:ext uri="{FF2B5EF4-FFF2-40B4-BE49-F238E27FC236}">
                <a16:creationId xmlns:a16="http://schemas.microsoft.com/office/drawing/2014/main" id="{1DCB75D1-B06D-0D46-C7B4-6C6A6152B5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037" y="2160728"/>
            <a:ext cx="3882209" cy="3430175"/>
          </a:xfrm>
          <a:prstGeom prst="rect">
            <a:avLst/>
          </a:prstGeom>
        </p:spPr>
      </p:pic>
      <p:sp>
        <p:nvSpPr>
          <p:cNvPr id="16" name="Arrow: Up 15">
            <a:extLst>
              <a:ext uri="{FF2B5EF4-FFF2-40B4-BE49-F238E27FC236}">
                <a16:creationId xmlns:a16="http://schemas.microsoft.com/office/drawing/2014/main" id="{55CC04F4-FEE1-B4EA-F00F-5EA55249A165}"/>
              </a:ext>
            </a:extLst>
          </p:cNvPr>
          <p:cNvSpPr/>
          <p:nvPr/>
        </p:nvSpPr>
        <p:spPr>
          <a:xfrm rot="17632357">
            <a:off x="2283081" y="3329634"/>
            <a:ext cx="220085" cy="3494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EF7A1FB-5FCA-5FB6-C9A6-3493D6A41843}"/>
              </a:ext>
            </a:extLst>
          </p:cNvPr>
          <p:cNvSpPr txBox="1"/>
          <p:nvPr/>
        </p:nvSpPr>
        <p:spPr>
          <a:xfrm>
            <a:off x="2690061" y="3365006"/>
            <a:ext cx="1462143" cy="83099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Must select “United States” for Supplier Will Perform Work in the Following Area to generate Tax Identification Information below (W8/W9 attachment)</a:t>
            </a:r>
          </a:p>
        </p:txBody>
      </p:sp>
      <p:sp>
        <p:nvSpPr>
          <p:cNvPr id="20" name="TextBox 19">
            <a:extLst>
              <a:ext uri="{FF2B5EF4-FFF2-40B4-BE49-F238E27FC236}">
                <a16:creationId xmlns:a16="http://schemas.microsoft.com/office/drawing/2014/main" id="{5D016DBF-512C-573F-80A8-24FC0FAC7C7B}"/>
              </a:ext>
            </a:extLst>
          </p:cNvPr>
          <p:cNvSpPr txBox="1"/>
          <p:nvPr/>
        </p:nvSpPr>
        <p:spPr>
          <a:xfrm>
            <a:off x="3504231" y="4424619"/>
            <a:ext cx="954606"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Add Primary Contact, &amp; Primary Address for your facility </a:t>
            </a:r>
          </a:p>
        </p:txBody>
      </p:sp>
      <p:sp>
        <p:nvSpPr>
          <p:cNvPr id="23" name="Arrow: Right 22">
            <a:extLst>
              <a:ext uri="{FF2B5EF4-FFF2-40B4-BE49-F238E27FC236}">
                <a16:creationId xmlns:a16="http://schemas.microsoft.com/office/drawing/2014/main" id="{3E447E35-DFE2-6741-97A2-2F9F7D4F5CBF}"/>
              </a:ext>
            </a:extLst>
          </p:cNvPr>
          <p:cNvSpPr/>
          <p:nvPr/>
        </p:nvSpPr>
        <p:spPr>
          <a:xfrm rot="8917107">
            <a:off x="3119219" y="5028737"/>
            <a:ext cx="308505" cy="234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B31D955-F44B-3F1C-B61B-6FA9E4704971}"/>
              </a:ext>
            </a:extLst>
          </p:cNvPr>
          <p:cNvSpPr txBox="1"/>
          <p:nvPr/>
        </p:nvSpPr>
        <p:spPr>
          <a:xfrm>
            <a:off x="6949442" y="1326138"/>
            <a:ext cx="1061368"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Complete Remit To Address page by selecting “Add Remit-To” (See Next Page for reference) </a:t>
            </a:r>
          </a:p>
        </p:txBody>
      </p:sp>
      <p:sp>
        <p:nvSpPr>
          <p:cNvPr id="25" name="Arrow: Right 24">
            <a:extLst>
              <a:ext uri="{FF2B5EF4-FFF2-40B4-BE49-F238E27FC236}">
                <a16:creationId xmlns:a16="http://schemas.microsoft.com/office/drawing/2014/main" id="{A89AD0DF-1490-1FC7-78B4-17FF614A855F}"/>
              </a:ext>
            </a:extLst>
          </p:cNvPr>
          <p:cNvSpPr/>
          <p:nvPr/>
        </p:nvSpPr>
        <p:spPr>
          <a:xfrm rot="10997819">
            <a:off x="5181450" y="3708518"/>
            <a:ext cx="270877" cy="134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EFF4477-03A6-93CB-3175-F893F17A255A}"/>
              </a:ext>
            </a:extLst>
          </p:cNvPr>
          <p:cNvSpPr txBox="1"/>
          <p:nvPr/>
        </p:nvSpPr>
        <p:spPr>
          <a:xfrm>
            <a:off x="7063559" y="4329785"/>
            <a:ext cx="947251" cy="83099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Enter the Tax Registration Information &amp; Attach W8/W9 for the Federal Tax Form section</a:t>
            </a:r>
          </a:p>
        </p:txBody>
      </p:sp>
      <p:sp>
        <p:nvSpPr>
          <p:cNvPr id="27" name="Arrow: Right 26">
            <a:extLst>
              <a:ext uri="{FF2B5EF4-FFF2-40B4-BE49-F238E27FC236}">
                <a16:creationId xmlns:a16="http://schemas.microsoft.com/office/drawing/2014/main" id="{A1E2C257-AC5B-5652-F4C3-BD7A3492AEF7}"/>
              </a:ext>
            </a:extLst>
          </p:cNvPr>
          <p:cNvSpPr/>
          <p:nvPr/>
        </p:nvSpPr>
        <p:spPr>
          <a:xfrm rot="8754974">
            <a:off x="6796504" y="5194719"/>
            <a:ext cx="264947" cy="175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15848E02-6A67-EE34-779B-7D1EC651E6A7}"/>
              </a:ext>
            </a:extLst>
          </p:cNvPr>
          <p:cNvSpPr/>
          <p:nvPr/>
        </p:nvSpPr>
        <p:spPr>
          <a:xfrm rot="3121152">
            <a:off x="11167300" y="4569249"/>
            <a:ext cx="313086" cy="248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6FED65CC-EDC9-CE23-EA1B-A3A84388494E}"/>
              </a:ext>
            </a:extLst>
          </p:cNvPr>
          <p:cNvSpPr/>
          <p:nvPr/>
        </p:nvSpPr>
        <p:spPr>
          <a:xfrm>
            <a:off x="485192" y="3228392"/>
            <a:ext cx="737118" cy="4472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4FCBCCC-F141-3D58-09F5-2BA2D459A095}"/>
              </a:ext>
            </a:extLst>
          </p:cNvPr>
          <p:cNvSpPr/>
          <p:nvPr/>
        </p:nvSpPr>
        <p:spPr>
          <a:xfrm>
            <a:off x="4568213" y="3592286"/>
            <a:ext cx="599927" cy="3265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570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2055844" y="217354"/>
            <a:ext cx="7784344" cy="707886"/>
          </a:xfrm>
        </p:spPr>
        <p:txBody>
          <a:bodyPr anchor="ctr">
            <a:normAutofit fontScale="90000"/>
          </a:bodyPr>
          <a:lstStyle/>
          <a:p>
            <a:pPr algn="ctr"/>
            <a:r>
              <a:rPr lang="en-US" dirty="0"/>
              <a:t>Two Factor Authenticator – Security</a:t>
            </a:r>
          </a:p>
        </p:txBody>
      </p:sp>
      <p:sp>
        <p:nvSpPr>
          <p:cNvPr id="19" name="TextBox 18">
            <a:extLst>
              <a:ext uri="{FF2B5EF4-FFF2-40B4-BE49-F238E27FC236}">
                <a16:creationId xmlns:a16="http://schemas.microsoft.com/office/drawing/2014/main" id="{92F695D7-9FB6-7EF1-8A67-59EF076569A7}"/>
              </a:ext>
            </a:extLst>
          </p:cNvPr>
          <p:cNvSpPr txBox="1"/>
          <p:nvPr/>
        </p:nvSpPr>
        <p:spPr>
          <a:xfrm>
            <a:off x="1731042" y="1753683"/>
            <a:ext cx="1660941" cy="40011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Next select “Create New Remit To Address”</a:t>
            </a:r>
          </a:p>
        </p:txBody>
      </p:sp>
      <p:sp>
        <p:nvSpPr>
          <p:cNvPr id="21" name="TextBox 20">
            <a:extLst>
              <a:ext uri="{FF2B5EF4-FFF2-40B4-BE49-F238E27FC236}">
                <a16:creationId xmlns:a16="http://schemas.microsoft.com/office/drawing/2014/main" id="{1837E4DE-9FE5-CD93-CBE4-9D9E1461AF3A}"/>
              </a:ext>
            </a:extLst>
          </p:cNvPr>
          <p:cNvSpPr txBox="1"/>
          <p:nvPr/>
        </p:nvSpPr>
        <p:spPr>
          <a:xfrm>
            <a:off x="11325396" y="95535"/>
            <a:ext cx="773566" cy="707886"/>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Next Slide for “Add Remit-To”</a:t>
            </a:r>
            <a:r>
              <a:rPr lang="en-US" sz="1000" b="1" u="sng" dirty="0">
                <a:solidFill>
                  <a:prstClr val="black"/>
                </a:solidFill>
                <a:latin typeface="Calibri" panose="020F0502020204030204"/>
              </a:rPr>
              <a:t> Section </a:t>
            </a: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EF7A1FB-5FCA-5FB6-C9A6-3493D6A41843}"/>
              </a:ext>
            </a:extLst>
          </p:cNvPr>
          <p:cNvSpPr txBox="1"/>
          <p:nvPr/>
        </p:nvSpPr>
        <p:spPr>
          <a:xfrm>
            <a:off x="135532" y="1471481"/>
            <a:ext cx="1462143"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When completing the Remit To Address section, select the button “Add Remit To”</a:t>
            </a:r>
          </a:p>
        </p:txBody>
      </p:sp>
      <p:sp>
        <p:nvSpPr>
          <p:cNvPr id="24" name="TextBox 23">
            <a:extLst>
              <a:ext uri="{FF2B5EF4-FFF2-40B4-BE49-F238E27FC236}">
                <a16:creationId xmlns:a16="http://schemas.microsoft.com/office/drawing/2014/main" id="{6B31D955-F44B-3F1C-B61B-6FA9E4704971}"/>
              </a:ext>
            </a:extLst>
          </p:cNvPr>
          <p:cNvSpPr txBox="1"/>
          <p:nvPr/>
        </p:nvSpPr>
        <p:spPr>
          <a:xfrm>
            <a:off x="4354197" y="966861"/>
            <a:ext cx="3474210"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Next the Two Factor Authentication Request will generate. Download the “Microsoft Authenticator Application” located under the App Store on your mobile device and take a photo of the QR Code below to enter the 6 Digit Code required</a:t>
            </a:r>
          </a:p>
        </p:txBody>
      </p:sp>
      <p:pic>
        <p:nvPicPr>
          <p:cNvPr id="6" name="Picture 5" descr="Graphical user interface, application&#10;&#10;Description automatically generated">
            <a:extLst>
              <a:ext uri="{FF2B5EF4-FFF2-40B4-BE49-F238E27FC236}">
                <a16:creationId xmlns:a16="http://schemas.microsoft.com/office/drawing/2014/main" id="{A663CB85-9162-2940-6D6D-38E59D164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4" y="2219967"/>
            <a:ext cx="3990812" cy="3498960"/>
          </a:xfrm>
          <a:prstGeom prst="rect">
            <a:avLst/>
          </a:prstGeom>
        </p:spPr>
      </p:pic>
      <p:pic>
        <p:nvPicPr>
          <p:cNvPr id="31" name="Picture 30" descr="Graphical user interface, text, application&#10;&#10;Description automatically generated">
            <a:extLst>
              <a:ext uri="{FF2B5EF4-FFF2-40B4-BE49-F238E27FC236}">
                <a16:creationId xmlns:a16="http://schemas.microsoft.com/office/drawing/2014/main" id="{E7F0B031-B592-59BA-F2BE-B6633DB6B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443" y="2219967"/>
            <a:ext cx="2519263" cy="3498960"/>
          </a:xfrm>
          <a:prstGeom prst="rect">
            <a:avLst/>
          </a:prstGeom>
        </p:spPr>
      </p:pic>
      <p:sp>
        <p:nvSpPr>
          <p:cNvPr id="16" name="Arrow: Up 15">
            <a:extLst>
              <a:ext uri="{FF2B5EF4-FFF2-40B4-BE49-F238E27FC236}">
                <a16:creationId xmlns:a16="http://schemas.microsoft.com/office/drawing/2014/main" id="{55CC04F4-FEE1-B4EA-F00F-5EA55249A165}"/>
              </a:ext>
            </a:extLst>
          </p:cNvPr>
          <p:cNvSpPr/>
          <p:nvPr/>
        </p:nvSpPr>
        <p:spPr>
          <a:xfrm rot="14520859">
            <a:off x="720761" y="4641610"/>
            <a:ext cx="220085" cy="3494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15848E02-6A67-EE34-779B-7D1EC651E6A7}"/>
              </a:ext>
            </a:extLst>
          </p:cNvPr>
          <p:cNvSpPr/>
          <p:nvPr/>
        </p:nvSpPr>
        <p:spPr>
          <a:xfrm rot="9301086">
            <a:off x="2911210" y="4870812"/>
            <a:ext cx="313086" cy="248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screenshot of a qr code&#10;&#10;Description automatically generated">
            <a:extLst>
              <a:ext uri="{FF2B5EF4-FFF2-40B4-BE49-F238E27FC236}">
                <a16:creationId xmlns:a16="http://schemas.microsoft.com/office/drawing/2014/main" id="{0F96B4BB-4004-C39A-CBBE-7CF1DE5C3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581" y="1753684"/>
            <a:ext cx="5275613" cy="4224330"/>
          </a:xfrm>
          <a:prstGeom prst="rect">
            <a:avLst/>
          </a:prstGeom>
        </p:spPr>
      </p:pic>
      <p:pic>
        <p:nvPicPr>
          <p:cNvPr id="29" name="Picture 28" descr="A screenshot of a security account&#10;&#10;Description automatically generated with low confidence">
            <a:extLst>
              <a:ext uri="{FF2B5EF4-FFF2-40B4-BE49-F238E27FC236}">
                <a16:creationId xmlns:a16="http://schemas.microsoft.com/office/drawing/2014/main" id="{D6EC28FD-D751-B524-21E8-7284A941D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2194" y="2219967"/>
            <a:ext cx="3522235" cy="3579430"/>
          </a:xfrm>
          <a:prstGeom prst="rect">
            <a:avLst/>
          </a:prstGeom>
        </p:spPr>
      </p:pic>
      <p:sp>
        <p:nvSpPr>
          <p:cNvPr id="32" name="TextBox 31">
            <a:extLst>
              <a:ext uri="{FF2B5EF4-FFF2-40B4-BE49-F238E27FC236}">
                <a16:creationId xmlns:a16="http://schemas.microsoft.com/office/drawing/2014/main" id="{B3E7D17A-7FE4-E5B0-0CD3-99B087539700}"/>
              </a:ext>
            </a:extLst>
          </p:cNvPr>
          <p:cNvSpPr txBox="1"/>
          <p:nvPr/>
        </p:nvSpPr>
        <p:spPr>
          <a:xfrm>
            <a:off x="4641610" y="6086648"/>
            <a:ext cx="3135705"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Once these steps are completed, the Two Factor Authenticator will be established for security &amp; you can select “Add Remit To” again to continue completing the Remit To Address section </a:t>
            </a:r>
          </a:p>
        </p:txBody>
      </p:sp>
      <p:sp>
        <p:nvSpPr>
          <p:cNvPr id="33" name="TextBox 32">
            <a:extLst>
              <a:ext uri="{FF2B5EF4-FFF2-40B4-BE49-F238E27FC236}">
                <a16:creationId xmlns:a16="http://schemas.microsoft.com/office/drawing/2014/main" id="{27753BF0-7299-D230-3ED1-1F0D37CE0BE6}"/>
              </a:ext>
            </a:extLst>
          </p:cNvPr>
          <p:cNvSpPr txBox="1"/>
          <p:nvPr/>
        </p:nvSpPr>
        <p:spPr>
          <a:xfrm>
            <a:off x="9310234" y="1612179"/>
            <a:ext cx="2463209" cy="553998"/>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On the Two Factor Authentication under Settings, please enable for “Payment Changes” </a:t>
            </a:r>
          </a:p>
        </p:txBody>
      </p:sp>
      <p:sp>
        <p:nvSpPr>
          <p:cNvPr id="23" name="Arrow: Right 22">
            <a:extLst>
              <a:ext uri="{FF2B5EF4-FFF2-40B4-BE49-F238E27FC236}">
                <a16:creationId xmlns:a16="http://schemas.microsoft.com/office/drawing/2014/main" id="{3E447E35-DFE2-6741-97A2-2F9F7D4F5CBF}"/>
              </a:ext>
            </a:extLst>
          </p:cNvPr>
          <p:cNvSpPr/>
          <p:nvPr/>
        </p:nvSpPr>
        <p:spPr>
          <a:xfrm rot="8917107">
            <a:off x="5818173" y="3616295"/>
            <a:ext cx="308505" cy="234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A1E2C257-AC5B-5652-F4C3-BD7A3492AEF7}"/>
              </a:ext>
            </a:extLst>
          </p:cNvPr>
          <p:cNvSpPr/>
          <p:nvPr/>
        </p:nvSpPr>
        <p:spPr>
          <a:xfrm rot="8754974">
            <a:off x="8322003" y="3017128"/>
            <a:ext cx="264947" cy="175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A89AD0DF-1490-1FC7-78B4-17FF614A855F}"/>
              </a:ext>
            </a:extLst>
          </p:cNvPr>
          <p:cNvSpPr/>
          <p:nvPr/>
        </p:nvSpPr>
        <p:spPr>
          <a:xfrm rot="8831377">
            <a:off x="10020661" y="2907707"/>
            <a:ext cx="270877" cy="134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9EF5485-5F81-9541-E95A-865A771D4C9A}"/>
              </a:ext>
            </a:extLst>
          </p:cNvPr>
          <p:cNvSpPr/>
          <p:nvPr/>
        </p:nvSpPr>
        <p:spPr>
          <a:xfrm>
            <a:off x="24215" y="4938998"/>
            <a:ext cx="599927" cy="3265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FC595CB-81D7-C55F-49DC-A218734E13C4}"/>
              </a:ext>
            </a:extLst>
          </p:cNvPr>
          <p:cNvSpPr/>
          <p:nvPr/>
        </p:nvSpPr>
        <p:spPr>
          <a:xfrm>
            <a:off x="1803227" y="5079548"/>
            <a:ext cx="1172369" cy="3265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2B0ABF1-01A8-9C40-02BC-0FAD483FDAAF}"/>
              </a:ext>
            </a:extLst>
          </p:cNvPr>
          <p:cNvSpPr/>
          <p:nvPr/>
        </p:nvSpPr>
        <p:spPr>
          <a:xfrm>
            <a:off x="3679949" y="3772777"/>
            <a:ext cx="2238933" cy="6810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00B491B-D239-FB9E-8981-C589DF7641B5}"/>
              </a:ext>
            </a:extLst>
          </p:cNvPr>
          <p:cNvSpPr/>
          <p:nvPr/>
        </p:nvSpPr>
        <p:spPr>
          <a:xfrm>
            <a:off x="6174641" y="2989006"/>
            <a:ext cx="2432229" cy="24171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3304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1250493" y="68590"/>
            <a:ext cx="9534259" cy="766852"/>
          </a:xfrm>
        </p:spPr>
        <p:txBody>
          <a:bodyPr anchor="ctr">
            <a:normAutofit/>
          </a:bodyPr>
          <a:lstStyle/>
          <a:p>
            <a:pPr algn="ctr"/>
            <a:r>
              <a:rPr lang="en-US" dirty="0"/>
              <a:t>“Add Remit-To” Section</a:t>
            </a:r>
          </a:p>
        </p:txBody>
      </p:sp>
      <p:sp>
        <p:nvSpPr>
          <p:cNvPr id="19" name="TextBox 18">
            <a:extLst>
              <a:ext uri="{FF2B5EF4-FFF2-40B4-BE49-F238E27FC236}">
                <a16:creationId xmlns:a16="http://schemas.microsoft.com/office/drawing/2014/main" id="{92F695D7-9FB6-7EF1-8A67-59EF076569A7}"/>
              </a:ext>
            </a:extLst>
          </p:cNvPr>
          <p:cNvSpPr txBox="1"/>
          <p:nvPr/>
        </p:nvSpPr>
        <p:spPr>
          <a:xfrm>
            <a:off x="3334446" y="1104449"/>
            <a:ext cx="534596"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Select “Add Remit-To” </a:t>
            </a:r>
          </a:p>
        </p:txBody>
      </p:sp>
      <p:pic>
        <p:nvPicPr>
          <p:cNvPr id="13" name="Picture 12" descr="Graphical user interface, text, application&#10;&#10;Description automatically generated">
            <a:extLst>
              <a:ext uri="{FF2B5EF4-FFF2-40B4-BE49-F238E27FC236}">
                <a16:creationId xmlns:a16="http://schemas.microsoft.com/office/drawing/2014/main" id="{49D4A244-3E05-6CFD-F837-C6A88C268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22" y="1836325"/>
            <a:ext cx="3099964" cy="252909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7829B5B5-3A08-5BC9-25D1-E909022CE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19" y="4319423"/>
            <a:ext cx="3492369" cy="2218789"/>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B7A765C7-DD9D-D83F-19E4-90C6B502C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709" y="908766"/>
            <a:ext cx="3454903" cy="2082649"/>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0CA7548C-A810-047D-4AAD-2B133A5B9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409" y="2798478"/>
            <a:ext cx="2935164" cy="2390048"/>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B9730D80-46F4-C59F-6F88-12EB29D4D5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5441" y="5083703"/>
            <a:ext cx="2535438" cy="1751281"/>
          </a:xfrm>
          <a:prstGeom prst="rect">
            <a:avLst/>
          </a:prstGeom>
        </p:spPr>
      </p:pic>
      <p:pic>
        <p:nvPicPr>
          <p:cNvPr id="26" name="Picture 25" descr="Graphical user interface, text, application, email&#10;&#10;Description automatically generated">
            <a:extLst>
              <a:ext uri="{FF2B5EF4-FFF2-40B4-BE49-F238E27FC236}">
                <a16:creationId xmlns:a16="http://schemas.microsoft.com/office/drawing/2014/main" id="{7F0D6867-F0E5-EB4D-9D59-696C4EF773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5071" y="917400"/>
            <a:ext cx="3617784" cy="1198531"/>
          </a:xfrm>
          <a:prstGeom prst="rect">
            <a:avLst/>
          </a:prstGeom>
        </p:spPr>
      </p:pic>
      <p:pic>
        <p:nvPicPr>
          <p:cNvPr id="28" name="Picture 27" descr="Graphical user interface, text, application&#10;&#10;Description automatically generated">
            <a:extLst>
              <a:ext uri="{FF2B5EF4-FFF2-40B4-BE49-F238E27FC236}">
                <a16:creationId xmlns:a16="http://schemas.microsoft.com/office/drawing/2014/main" id="{69066165-C25F-6DDF-4B3A-37FC5805E2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0001" y="2081101"/>
            <a:ext cx="3974280" cy="1120615"/>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92D2E7F0-BD2B-11EA-6C74-5991BF10A8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0467" y="3149424"/>
            <a:ext cx="3617784" cy="1025334"/>
          </a:xfrm>
          <a:prstGeom prst="rect">
            <a:avLst/>
          </a:prstGeom>
        </p:spPr>
      </p:pic>
      <p:pic>
        <p:nvPicPr>
          <p:cNvPr id="32" name="Picture 31" descr="Graphical user interface, application, Teams&#10;&#10;Description automatically generated">
            <a:extLst>
              <a:ext uri="{FF2B5EF4-FFF2-40B4-BE49-F238E27FC236}">
                <a16:creationId xmlns:a16="http://schemas.microsoft.com/office/drawing/2014/main" id="{84F7EA87-2980-7818-A5FA-786963EF7C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96220" y="4122466"/>
            <a:ext cx="3121841" cy="2631840"/>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FCA2CC40-DE91-7670-C054-EEC852C66F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628" y="1011056"/>
            <a:ext cx="2316552" cy="861774"/>
          </a:xfrm>
          <a:prstGeom prst="rect">
            <a:avLst/>
          </a:prstGeom>
        </p:spPr>
      </p:pic>
      <p:sp>
        <p:nvSpPr>
          <p:cNvPr id="33" name="TextBox 32">
            <a:extLst>
              <a:ext uri="{FF2B5EF4-FFF2-40B4-BE49-F238E27FC236}">
                <a16:creationId xmlns:a16="http://schemas.microsoft.com/office/drawing/2014/main" id="{24A451B5-9011-1DB6-3619-997A31F001B7}"/>
              </a:ext>
            </a:extLst>
          </p:cNvPr>
          <p:cNvSpPr txBox="1"/>
          <p:nvPr/>
        </p:nvSpPr>
        <p:spPr>
          <a:xfrm>
            <a:off x="3640088" y="3285616"/>
            <a:ext cx="600599"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Select “Create New Remit-To Address”</a:t>
            </a:r>
          </a:p>
        </p:txBody>
      </p:sp>
      <p:sp>
        <p:nvSpPr>
          <p:cNvPr id="34" name="Arrow: Up 33">
            <a:extLst>
              <a:ext uri="{FF2B5EF4-FFF2-40B4-BE49-F238E27FC236}">
                <a16:creationId xmlns:a16="http://schemas.microsoft.com/office/drawing/2014/main" id="{7798516A-C4CC-C081-E112-380760EA452A}"/>
              </a:ext>
            </a:extLst>
          </p:cNvPr>
          <p:cNvSpPr/>
          <p:nvPr/>
        </p:nvSpPr>
        <p:spPr>
          <a:xfrm rot="16892809">
            <a:off x="2247227" y="3925168"/>
            <a:ext cx="203533" cy="3338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Arrow: Up 34">
            <a:extLst>
              <a:ext uri="{FF2B5EF4-FFF2-40B4-BE49-F238E27FC236}">
                <a16:creationId xmlns:a16="http://schemas.microsoft.com/office/drawing/2014/main" id="{41760879-5960-F834-F57D-EA1C700ED6CB}"/>
              </a:ext>
            </a:extLst>
          </p:cNvPr>
          <p:cNvSpPr/>
          <p:nvPr/>
        </p:nvSpPr>
        <p:spPr>
          <a:xfrm rot="16852499">
            <a:off x="1801467" y="1422070"/>
            <a:ext cx="191230" cy="3182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7079EA4C-6A09-796F-D34E-0B64B9DAD368}"/>
              </a:ext>
            </a:extLst>
          </p:cNvPr>
          <p:cNvSpPr txBox="1"/>
          <p:nvPr/>
        </p:nvSpPr>
        <p:spPr>
          <a:xfrm>
            <a:off x="3824350" y="5389274"/>
            <a:ext cx="600599" cy="1077218"/>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Enter the Legal Entity Name &amp; Country/Region for your facility </a:t>
            </a:r>
          </a:p>
        </p:txBody>
      </p:sp>
      <p:sp>
        <p:nvSpPr>
          <p:cNvPr id="37" name="Arrow: Up 36">
            <a:extLst>
              <a:ext uri="{FF2B5EF4-FFF2-40B4-BE49-F238E27FC236}">
                <a16:creationId xmlns:a16="http://schemas.microsoft.com/office/drawing/2014/main" id="{1C41CB1F-07B3-A2FF-7940-F3FE4C880598}"/>
              </a:ext>
            </a:extLst>
          </p:cNvPr>
          <p:cNvSpPr/>
          <p:nvPr/>
        </p:nvSpPr>
        <p:spPr>
          <a:xfrm rot="17254737">
            <a:off x="1609562" y="5807490"/>
            <a:ext cx="226433" cy="3037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837E4DE-9FE5-CD93-CBE4-9D9E1461AF3A}"/>
              </a:ext>
            </a:extLst>
          </p:cNvPr>
          <p:cNvSpPr txBox="1"/>
          <p:nvPr/>
        </p:nvSpPr>
        <p:spPr>
          <a:xfrm>
            <a:off x="6724355" y="1904327"/>
            <a:ext cx="600593" cy="83099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Enter Address you Invoice from &amp; Tax ID</a:t>
            </a:r>
          </a:p>
        </p:txBody>
      </p:sp>
      <p:sp>
        <p:nvSpPr>
          <p:cNvPr id="38" name="Arrow: Up 37">
            <a:extLst>
              <a:ext uri="{FF2B5EF4-FFF2-40B4-BE49-F238E27FC236}">
                <a16:creationId xmlns:a16="http://schemas.microsoft.com/office/drawing/2014/main" id="{4F291608-FCE0-2B75-652A-D1C08A52ABE2}"/>
              </a:ext>
            </a:extLst>
          </p:cNvPr>
          <p:cNvSpPr/>
          <p:nvPr/>
        </p:nvSpPr>
        <p:spPr>
          <a:xfrm rot="18238247">
            <a:off x="6184871" y="1755704"/>
            <a:ext cx="203533" cy="3338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A5CA8E41-411F-3A62-6C8A-0941994C00A3}"/>
              </a:ext>
            </a:extLst>
          </p:cNvPr>
          <p:cNvSpPr txBox="1"/>
          <p:nvPr/>
        </p:nvSpPr>
        <p:spPr>
          <a:xfrm>
            <a:off x="7517288" y="4418368"/>
            <a:ext cx="600593" cy="95410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Enter Bank Account Details and Bank Address below </a:t>
            </a:r>
          </a:p>
        </p:txBody>
      </p:sp>
      <p:sp>
        <p:nvSpPr>
          <p:cNvPr id="40" name="Arrow: Up 39">
            <a:extLst>
              <a:ext uri="{FF2B5EF4-FFF2-40B4-BE49-F238E27FC236}">
                <a16:creationId xmlns:a16="http://schemas.microsoft.com/office/drawing/2014/main" id="{D95189C2-6160-99DC-325E-6F1EB06D75C2}"/>
              </a:ext>
            </a:extLst>
          </p:cNvPr>
          <p:cNvSpPr/>
          <p:nvPr/>
        </p:nvSpPr>
        <p:spPr>
          <a:xfrm rot="16833222">
            <a:off x="6439846" y="3290100"/>
            <a:ext cx="203533" cy="3338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Arrow: Up 40">
            <a:extLst>
              <a:ext uri="{FF2B5EF4-FFF2-40B4-BE49-F238E27FC236}">
                <a16:creationId xmlns:a16="http://schemas.microsoft.com/office/drawing/2014/main" id="{1E560E4F-EA64-D5C4-F95D-3C5A946B1828}"/>
              </a:ext>
            </a:extLst>
          </p:cNvPr>
          <p:cNvSpPr/>
          <p:nvPr/>
        </p:nvSpPr>
        <p:spPr>
          <a:xfrm rot="16822174">
            <a:off x="6266272" y="5125350"/>
            <a:ext cx="203533" cy="3338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045471A1-788B-6B5A-A437-C10D9A028BCF}"/>
              </a:ext>
            </a:extLst>
          </p:cNvPr>
          <p:cNvSpPr txBox="1"/>
          <p:nvPr/>
        </p:nvSpPr>
        <p:spPr>
          <a:xfrm>
            <a:off x="10634233" y="4440938"/>
            <a:ext cx="805925" cy="95410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Enter “ACH” for Payment Preference &amp; enter “NA” for Remit To Street Address 2</a:t>
            </a:r>
          </a:p>
        </p:txBody>
      </p:sp>
      <p:sp>
        <p:nvSpPr>
          <p:cNvPr id="43" name="TextBox 42">
            <a:extLst>
              <a:ext uri="{FF2B5EF4-FFF2-40B4-BE49-F238E27FC236}">
                <a16:creationId xmlns:a16="http://schemas.microsoft.com/office/drawing/2014/main" id="{375E2C6B-333B-0973-C1F8-C69906601B5F}"/>
              </a:ext>
            </a:extLst>
          </p:cNvPr>
          <p:cNvSpPr txBox="1"/>
          <p:nvPr/>
        </p:nvSpPr>
        <p:spPr>
          <a:xfrm>
            <a:off x="11496867" y="765895"/>
            <a:ext cx="534596" cy="33855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Select “Done”</a:t>
            </a:r>
          </a:p>
        </p:txBody>
      </p:sp>
      <p:sp>
        <p:nvSpPr>
          <p:cNvPr id="44" name="TextBox 43">
            <a:extLst>
              <a:ext uri="{FF2B5EF4-FFF2-40B4-BE49-F238E27FC236}">
                <a16:creationId xmlns:a16="http://schemas.microsoft.com/office/drawing/2014/main" id="{5AA6DC7C-B5C9-0578-B64A-3031C8E8493C}"/>
              </a:ext>
            </a:extLst>
          </p:cNvPr>
          <p:cNvSpPr txBox="1"/>
          <p:nvPr/>
        </p:nvSpPr>
        <p:spPr>
          <a:xfrm>
            <a:off x="11635821" y="2075458"/>
            <a:ext cx="501947" cy="338554"/>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Select “Done”</a:t>
            </a:r>
          </a:p>
        </p:txBody>
      </p:sp>
      <p:sp>
        <p:nvSpPr>
          <p:cNvPr id="45" name="TextBox 44">
            <a:extLst>
              <a:ext uri="{FF2B5EF4-FFF2-40B4-BE49-F238E27FC236}">
                <a16:creationId xmlns:a16="http://schemas.microsoft.com/office/drawing/2014/main" id="{F8E196A0-CA18-AE61-CEBD-127CA51860DE}"/>
              </a:ext>
            </a:extLst>
          </p:cNvPr>
          <p:cNvSpPr txBox="1"/>
          <p:nvPr/>
        </p:nvSpPr>
        <p:spPr>
          <a:xfrm>
            <a:off x="11682330" y="3174872"/>
            <a:ext cx="481709" cy="46166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Calibri" panose="020F0502020204030204"/>
              </a:rPr>
              <a:t>Select “Add Now”</a:t>
            </a:r>
          </a:p>
        </p:txBody>
      </p:sp>
      <p:sp>
        <p:nvSpPr>
          <p:cNvPr id="46" name="Arrow: Up 45">
            <a:extLst>
              <a:ext uri="{FF2B5EF4-FFF2-40B4-BE49-F238E27FC236}">
                <a16:creationId xmlns:a16="http://schemas.microsoft.com/office/drawing/2014/main" id="{E6183ECA-7B5E-3787-9F95-D9B9B8753BCE}"/>
              </a:ext>
            </a:extLst>
          </p:cNvPr>
          <p:cNvSpPr/>
          <p:nvPr/>
        </p:nvSpPr>
        <p:spPr>
          <a:xfrm rot="14582973">
            <a:off x="10030291" y="4584693"/>
            <a:ext cx="203533" cy="3338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Arrow: Up 46">
            <a:extLst>
              <a:ext uri="{FF2B5EF4-FFF2-40B4-BE49-F238E27FC236}">
                <a16:creationId xmlns:a16="http://schemas.microsoft.com/office/drawing/2014/main" id="{05287037-DE92-C4B0-FF95-276B3486549D}"/>
              </a:ext>
            </a:extLst>
          </p:cNvPr>
          <p:cNvSpPr/>
          <p:nvPr/>
        </p:nvSpPr>
        <p:spPr>
          <a:xfrm rot="8961265">
            <a:off x="11556628" y="3716327"/>
            <a:ext cx="148505" cy="1848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Arrow: Up 47">
            <a:extLst>
              <a:ext uri="{FF2B5EF4-FFF2-40B4-BE49-F238E27FC236}">
                <a16:creationId xmlns:a16="http://schemas.microsoft.com/office/drawing/2014/main" id="{EEB2B16C-8020-6F57-16A0-A740841CF06E}"/>
              </a:ext>
            </a:extLst>
          </p:cNvPr>
          <p:cNvSpPr/>
          <p:nvPr/>
        </p:nvSpPr>
        <p:spPr>
          <a:xfrm rot="8961265">
            <a:off x="11299946" y="1738267"/>
            <a:ext cx="148505" cy="1848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Up 48">
            <a:extLst>
              <a:ext uri="{FF2B5EF4-FFF2-40B4-BE49-F238E27FC236}">
                <a16:creationId xmlns:a16="http://schemas.microsoft.com/office/drawing/2014/main" id="{6AB488A6-3BB0-A411-23F8-2EABB88FD0B0}"/>
              </a:ext>
            </a:extLst>
          </p:cNvPr>
          <p:cNvSpPr/>
          <p:nvPr/>
        </p:nvSpPr>
        <p:spPr>
          <a:xfrm rot="8961265">
            <a:off x="11521909" y="2828047"/>
            <a:ext cx="148505" cy="1848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07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FA3D6C-720B-3CF2-5946-2D90A82991EA}"/>
              </a:ext>
            </a:extLst>
          </p:cNvPr>
          <p:cNvSpPr>
            <a:spLocks noGrp="1"/>
          </p:cNvSpPr>
          <p:nvPr>
            <p:ph type="title"/>
          </p:nvPr>
        </p:nvSpPr>
        <p:spPr>
          <a:xfrm>
            <a:off x="1955168" y="409697"/>
            <a:ext cx="8281660" cy="1025310"/>
          </a:xfrm>
        </p:spPr>
        <p:txBody>
          <a:bodyPr anchor="ctr">
            <a:normAutofit fontScale="90000"/>
          </a:bodyPr>
          <a:lstStyle/>
          <a:p>
            <a:pPr algn="ctr"/>
            <a:r>
              <a:rPr lang="en-US" dirty="0"/>
              <a:t>Do You Need to Edit the SIM 2 Information Request Form already submitted?</a:t>
            </a:r>
          </a:p>
        </p:txBody>
      </p:sp>
      <p:sp>
        <p:nvSpPr>
          <p:cNvPr id="22" name="TextBox 21">
            <a:extLst>
              <a:ext uri="{FF2B5EF4-FFF2-40B4-BE49-F238E27FC236}">
                <a16:creationId xmlns:a16="http://schemas.microsoft.com/office/drawing/2014/main" id="{1D152F3C-BEBD-4AD6-0620-6F66CE5700C7}"/>
              </a:ext>
            </a:extLst>
          </p:cNvPr>
          <p:cNvSpPr txBox="1"/>
          <p:nvPr/>
        </p:nvSpPr>
        <p:spPr>
          <a:xfrm>
            <a:off x="5189030" y="4649249"/>
            <a:ext cx="1591397" cy="2092881"/>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Option 2 – If the SIM 2 form has been rejected by the US Treasury team, form will be editable once opening the form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Open the SIM 2 form &amp; begin editing the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libri" panose="020F0502020204030204"/>
              </a:rPr>
              <a:t>Scroll to the bottom of the form &amp; select Submit for Approval to have this processed by Allegro </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837E4DE-9FE5-CD93-CBE4-9D9E1461AF3A}"/>
              </a:ext>
            </a:extLst>
          </p:cNvPr>
          <p:cNvSpPr txBox="1"/>
          <p:nvPr/>
        </p:nvSpPr>
        <p:spPr>
          <a:xfrm>
            <a:off x="5201289" y="2132722"/>
            <a:ext cx="1591397" cy="240065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Option 1 - If the SIM 2 form has already been submitted &amp; requires editing, scroll to bottom of the form &amp; select “Withdraw”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This will allow for the form to become editable for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Green notification at top of screen will pop-up once the form has been “Withdrawn” successfully</a:t>
            </a:r>
          </a:p>
        </p:txBody>
      </p:sp>
      <p:pic>
        <p:nvPicPr>
          <p:cNvPr id="4" name="Picture 3" descr="Graphical user interface, text, application, email, website&#10;&#10;Description automatically generated">
            <a:extLst>
              <a:ext uri="{FF2B5EF4-FFF2-40B4-BE49-F238E27FC236}">
                <a16:creationId xmlns:a16="http://schemas.microsoft.com/office/drawing/2014/main" id="{6726442C-8FC2-C720-4FE5-8B95B2932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43" y="2132722"/>
            <a:ext cx="4949105" cy="2588568"/>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2FE1B27C-2867-8A33-26C5-425BE7263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43" y="4581727"/>
            <a:ext cx="4949105" cy="2108321"/>
          </a:xfrm>
          <a:prstGeom prst="rect">
            <a:avLst/>
          </a:prstGeom>
        </p:spPr>
      </p:pic>
      <p:sp>
        <p:nvSpPr>
          <p:cNvPr id="16" name="Arrow: Up 15">
            <a:extLst>
              <a:ext uri="{FF2B5EF4-FFF2-40B4-BE49-F238E27FC236}">
                <a16:creationId xmlns:a16="http://schemas.microsoft.com/office/drawing/2014/main" id="{55CC04F4-FEE1-B4EA-F00F-5EA55249A165}"/>
              </a:ext>
            </a:extLst>
          </p:cNvPr>
          <p:cNvSpPr/>
          <p:nvPr/>
        </p:nvSpPr>
        <p:spPr>
          <a:xfrm rot="8512123" flipH="1">
            <a:off x="4285218" y="5180527"/>
            <a:ext cx="327182" cy="3458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descr="Graphical user interface, text, application, email&#10;&#10;Description automatically generated">
            <a:extLst>
              <a:ext uri="{FF2B5EF4-FFF2-40B4-BE49-F238E27FC236}">
                <a16:creationId xmlns:a16="http://schemas.microsoft.com/office/drawing/2014/main" id="{809BA81F-C97B-46D2-1DBB-5FD871702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128" y="2132722"/>
            <a:ext cx="5147128" cy="3120214"/>
          </a:xfrm>
          <a:prstGeom prst="rect">
            <a:avLst/>
          </a:prstGeom>
        </p:spPr>
      </p:pic>
      <p:pic>
        <p:nvPicPr>
          <p:cNvPr id="23" name="Picture 22" descr="Graphical user interface, text, application, email&#10;&#10;Description automatically generated">
            <a:extLst>
              <a:ext uri="{FF2B5EF4-FFF2-40B4-BE49-F238E27FC236}">
                <a16:creationId xmlns:a16="http://schemas.microsoft.com/office/drawing/2014/main" id="{7142CFD8-2D39-77FF-12A4-55E55AFB4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127" y="4474723"/>
            <a:ext cx="5147128" cy="2215003"/>
          </a:xfrm>
          <a:prstGeom prst="rect">
            <a:avLst/>
          </a:prstGeom>
        </p:spPr>
      </p:pic>
      <p:sp>
        <p:nvSpPr>
          <p:cNvPr id="13" name="Oval 12">
            <a:extLst>
              <a:ext uri="{FF2B5EF4-FFF2-40B4-BE49-F238E27FC236}">
                <a16:creationId xmlns:a16="http://schemas.microsoft.com/office/drawing/2014/main" id="{4925F8EF-5D4A-A88B-6C6E-3F803726DF41}"/>
              </a:ext>
            </a:extLst>
          </p:cNvPr>
          <p:cNvSpPr/>
          <p:nvPr/>
        </p:nvSpPr>
        <p:spPr>
          <a:xfrm>
            <a:off x="4328809" y="5589677"/>
            <a:ext cx="710881" cy="3150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F5170EA-DFEE-0FC1-F027-590B9BC8CE5A}"/>
              </a:ext>
            </a:extLst>
          </p:cNvPr>
          <p:cNvSpPr/>
          <p:nvPr/>
        </p:nvSpPr>
        <p:spPr>
          <a:xfrm>
            <a:off x="10891304" y="5950651"/>
            <a:ext cx="1063990" cy="3139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15848E02-6A67-EE34-779B-7D1EC651E6A7}"/>
              </a:ext>
            </a:extLst>
          </p:cNvPr>
          <p:cNvSpPr/>
          <p:nvPr/>
        </p:nvSpPr>
        <p:spPr>
          <a:xfrm rot="2651102">
            <a:off x="10968121" y="5561155"/>
            <a:ext cx="316035" cy="275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30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A3542-7739-08A7-9593-68B30C1BB344}"/>
              </a:ext>
            </a:extLst>
          </p:cNvPr>
          <p:cNvSpPr>
            <a:spLocks noGrp="1"/>
          </p:cNvSpPr>
          <p:nvPr>
            <p:ph type="ctrTitle"/>
          </p:nvPr>
        </p:nvSpPr>
        <p:spPr>
          <a:xfrm>
            <a:off x="3686175" y="2523931"/>
            <a:ext cx="4819650" cy="1810138"/>
          </a:xfrm>
        </p:spPr>
        <p:txBody>
          <a:bodyPr vert="horz" lIns="91440" tIns="45720" rIns="91440" bIns="45720" rtlCol="0" anchor="b">
            <a:normAutofit fontScale="90000"/>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Supplier Landing 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Suppliers | Allegro </a:t>
            </a:r>
            <a:r>
              <a:rPr lang="en-US" sz="1800" u="sng"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MicroSystems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Coupa Frequently Asked Questions: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https://supplier.coupa.com/help/faqs/</a:t>
            </a:r>
            <a:b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Coupa Procurement Contact</a:t>
            </a:r>
            <a:b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coupaprocurement@allegromicro.com</a:t>
            </a:r>
            <a:endParaRPr lang="en-US" sz="6000" kern="1200" dirty="0">
              <a:solidFill>
                <a:schemeClr val="tx2">
                  <a:lumMod val="50000"/>
                  <a:lumOff val="50000"/>
                </a:schemeClr>
              </a:solidFill>
              <a:latin typeface="+mj-lt"/>
              <a:ea typeface="+mj-ea"/>
              <a:cs typeface="+mj-cs"/>
            </a:endParaRPr>
          </a:p>
        </p:txBody>
      </p:sp>
    </p:spTree>
    <p:extLst>
      <p:ext uri="{BB962C8B-B14F-4D97-AF65-F5344CB8AC3E}">
        <p14:creationId xmlns:p14="http://schemas.microsoft.com/office/powerpoint/2010/main" val="2598031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legro_PowerPoint">
  <a:themeElements>
    <a:clrScheme name="Allegro">
      <a:dk1>
        <a:sysClr val="windowText" lastClr="000000"/>
      </a:dk1>
      <a:lt1>
        <a:srgbClr val="FFFFFF"/>
      </a:lt1>
      <a:dk2>
        <a:srgbClr val="003057"/>
      </a:dk2>
      <a:lt2>
        <a:srgbClr val="FFFFFF"/>
      </a:lt2>
      <a:accent1>
        <a:srgbClr val="003057"/>
      </a:accent1>
      <a:accent2>
        <a:srgbClr val="F1C400"/>
      </a:accent2>
      <a:accent3>
        <a:srgbClr val="888B8D"/>
      </a:accent3>
      <a:accent4>
        <a:srgbClr val="0085AD"/>
      </a:accent4>
      <a:accent5>
        <a:srgbClr val="008264"/>
      </a:accent5>
      <a:accent6>
        <a:srgbClr val="5E366E"/>
      </a:accent6>
      <a:hlink>
        <a:srgbClr val="0085AD"/>
      </a:hlink>
      <a:folHlink>
        <a:srgbClr val="E57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Allegro_PowerPoint" id="{8F0E08AD-EC46-4C91-B8B3-5AE5CAD00CB4}" vid="{4298609D-7AC7-454E-A3B8-B9047E52D27C}"/>
    </a:ext>
  </a:extLst>
</a:theme>
</file>

<file path=docProps/app.xml><?xml version="1.0" encoding="utf-8"?>
<Properties xmlns="http://schemas.openxmlformats.org/officeDocument/2006/extended-properties" xmlns:vt="http://schemas.openxmlformats.org/officeDocument/2006/docPropsVTypes">
  <TotalTime>10119</TotalTime>
  <Words>690</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Allegro_PowerPoint</vt:lpstr>
      <vt:lpstr>Supplier SIM Process  Quick Guide Coupa – Allegro Microsystems</vt:lpstr>
      <vt:lpstr>Accepting the Coupa Supplier Portal Invitation Link </vt:lpstr>
      <vt:lpstr>Accessing the SIM 2 Information Request Form (Onboarding Process)</vt:lpstr>
      <vt:lpstr>Accessing the SIM 2 Information Request Form (Alternative Option)  </vt:lpstr>
      <vt:lpstr>Completing the SIM 2 Information Request Form</vt:lpstr>
      <vt:lpstr>Two Factor Authenticator – Security</vt:lpstr>
      <vt:lpstr>“Add Remit-To” Section</vt:lpstr>
      <vt:lpstr>Do You Need to Edit the SIM 2 Information Request Form already submitted?</vt:lpstr>
      <vt:lpstr>Supplier Landing Page: Suppliers | Allegro MicroSystems Coupa Frequently Asked Questions: https://supplier.coupa.com/help/faqs/ Coupa Procurement Contact coupaprocurement@allegromicro.com</vt:lpstr>
    </vt:vector>
  </TitlesOfParts>
  <Company>Allegro MicroSystems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SIM Process Primary Quick Guide Coupa – Allegro Microsystems</dc:title>
  <dc:creator>Guerrera, Christopher</dc:creator>
  <cp:lastModifiedBy>Guerrera, Christopher</cp:lastModifiedBy>
  <cp:revision>4</cp:revision>
  <dcterms:created xsi:type="dcterms:W3CDTF">2023-03-11T16:06:15Z</dcterms:created>
  <dcterms:modified xsi:type="dcterms:W3CDTF">2024-06-19T15:32:22Z</dcterms:modified>
</cp:coreProperties>
</file>