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5" r:id="rId3"/>
    <p:sldId id="260" r:id="rId4"/>
    <p:sldId id="262" r:id="rId5"/>
    <p:sldId id="279" r:id="rId6"/>
    <p:sldId id="264" r:id="rId7"/>
    <p:sldId id="280" r:id="rId8"/>
    <p:sldId id="276" r:id="rId9"/>
    <p:sldId id="265" r:id="rId10"/>
    <p:sldId id="278" r:id="rId11"/>
    <p:sldId id="268" r:id="rId12"/>
    <p:sldId id="282" r:id="rId13"/>
    <p:sldId id="270" r:id="rId14"/>
    <p:sldId id="281" r:id="rId15"/>
    <p:sldId id="27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8" d="100"/>
          <a:sy n="118" d="100"/>
        </p:scale>
        <p:origin x="64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rrera, Christopher" userId="60799f44-acaa-488d-91ee-2be539f75bc0" providerId="ADAL" clId="{96871804-0890-4EA8-A2B3-DE40569E64D3}"/>
    <pc:docChg chg="modSld">
      <pc:chgData name="Guerrera, Christopher" userId="60799f44-acaa-488d-91ee-2be539f75bc0" providerId="ADAL" clId="{96871804-0890-4EA8-A2B3-DE40569E64D3}" dt="2024-06-19T15:26:16.695" v="9" actId="20577"/>
      <pc:docMkLst>
        <pc:docMk/>
      </pc:docMkLst>
      <pc:sldChg chg="modSp mod">
        <pc:chgData name="Guerrera, Christopher" userId="60799f44-acaa-488d-91ee-2be539f75bc0" providerId="ADAL" clId="{96871804-0890-4EA8-A2B3-DE40569E64D3}" dt="2024-06-19T15:26:16.695" v="9" actId="20577"/>
        <pc:sldMkLst>
          <pc:docMk/>
          <pc:sldMk cId="1518413453" sldId="275"/>
        </pc:sldMkLst>
        <pc:spChg chg="mod">
          <ac:chgData name="Guerrera, Christopher" userId="60799f44-acaa-488d-91ee-2be539f75bc0" providerId="ADAL" clId="{96871804-0890-4EA8-A2B3-DE40569E64D3}" dt="2024-06-19T15:26:16.695" v="9" actId="20577"/>
          <ac:spMkLst>
            <pc:docMk/>
            <pc:sldMk cId="1518413453" sldId="275"/>
            <ac:spMk id="3" creationId="{9E674A97-7B0C-C00F-E82D-A13247632B9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image" Target="cid:image021.png@01D64EEB.85186D60" TargetMode="External"/><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cid:image020.png@01D64EEB.85186D60" TargetMode="External"/><Relationship Id="rId11" Type="http://schemas.openxmlformats.org/officeDocument/2006/relationships/hyperlink" Target="https://www.allegromicro.com/" TargetMode="External"/><Relationship Id="rId5" Type="http://schemas.openxmlformats.org/officeDocument/2006/relationships/image" Target="../media/image17.png"/><Relationship Id="rId10" Type="http://schemas.openxmlformats.org/officeDocument/2006/relationships/image" Target="cid:image022.png@01D64EEB.85186D60" TargetMode="External"/><Relationship Id="rId4" Type="http://schemas.openxmlformats.org/officeDocument/2006/relationships/image" Target="cid:image019.png@01D64EEB.85186D60" TargetMode="External"/><Relationship Id="rId9"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cid:image021.png@01D64EEB.85186D60" TargetMode="External"/><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cid:image020.png@01D64EEB.85186D60" TargetMode="External"/><Relationship Id="rId5" Type="http://schemas.openxmlformats.org/officeDocument/2006/relationships/image" Target="../media/image17.png"/><Relationship Id="rId10" Type="http://schemas.openxmlformats.org/officeDocument/2006/relationships/image" Target="cid:image022.png@01D64EEB.85186D60" TargetMode="External"/><Relationship Id="rId4" Type="http://schemas.openxmlformats.org/officeDocument/2006/relationships/image" Target="cid:image019.png@01D64EEB.85186D60" TargetMode="External"/><Relationship Id="rId9" Type="http://schemas.openxmlformats.org/officeDocument/2006/relationships/image" Target="../media/image19.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58B9-6EBC-E757-F1BC-8F15394AC6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50BA5E-A31C-1F63-88D6-C85FC51459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DBB511-1320-6597-0909-CC10A35BE4AA}"/>
              </a:ext>
            </a:extLst>
          </p:cNvPr>
          <p:cNvSpPr>
            <a:spLocks noGrp="1"/>
          </p:cNvSpPr>
          <p:nvPr>
            <p:ph type="dt" sz="half" idx="10"/>
          </p:nvPr>
        </p:nvSpPr>
        <p:spPr/>
        <p:txBody>
          <a:bodyPr/>
          <a:lstStyle/>
          <a:p>
            <a:fld id="{C087AE34-16AA-46AB-9C76-2B3107C1EDC8}" type="datetimeFigureOut">
              <a:rPr lang="en-US" smtClean="0"/>
              <a:t>6/5/2024</a:t>
            </a:fld>
            <a:endParaRPr lang="en-US"/>
          </a:p>
        </p:txBody>
      </p:sp>
      <p:sp>
        <p:nvSpPr>
          <p:cNvPr id="5" name="Footer Placeholder 4">
            <a:extLst>
              <a:ext uri="{FF2B5EF4-FFF2-40B4-BE49-F238E27FC236}">
                <a16:creationId xmlns:a16="http://schemas.microsoft.com/office/drawing/2014/main" id="{BCC18E7F-E1A5-AEB9-1D9E-802A52B9FD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B6E93C-7BCF-AE36-5E9F-2AD02939340E}"/>
              </a:ext>
            </a:extLst>
          </p:cNvPr>
          <p:cNvSpPr>
            <a:spLocks noGrp="1"/>
          </p:cNvSpPr>
          <p:nvPr>
            <p:ph type="sldNum" sz="quarter" idx="12"/>
          </p:nvPr>
        </p:nvSpPr>
        <p:spPr/>
        <p:txBody>
          <a:bodyPr/>
          <a:lstStyle/>
          <a:p>
            <a:fld id="{DDF5BA6C-907E-4AEC-B7B8-3E0638C42786}" type="slidenum">
              <a:rPr lang="en-US" smtClean="0"/>
              <a:t>‹#›</a:t>
            </a:fld>
            <a:endParaRPr lang="en-US"/>
          </a:p>
        </p:txBody>
      </p:sp>
    </p:spTree>
    <p:extLst>
      <p:ext uri="{BB962C8B-B14F-4D97-AF65-F5344CB8AC3E}">
        <p14:creationId xmlns:p14="http://schemas.microsoft.com/office/powerpoint/2010/main" val="478257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76818-ED86-31A5-83F5-A724EABC6D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D038DF-B9FD-EEAC-70AA-6DB339E5AD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ABC65B-E8DD-C4CA-E5F0-5CC2271A9EED}"/>
              </a:ext>
            </a:extLst>
          </p:cNvPr>
          <p:cNvSpPr>
            <a:spLocks noGrp="1"/>
          </p:cNvSpPr>
          <p:nvPr>
            <p:ph type="dt" sz="half" idx="10"/>
          </p:nvPr>
        </p:nvSpPr>
        <p:spPr/>
        <p:txBody>
          <a:bodyPr/>
          <a:lstStyle/>
          <a:p>
            <a:fld id="{C087AE34-16AA-46AB-9C76-2B3107C1EDC8}" type="datetimeFigureOut">
              <a:rPr lang="en-US" smtClean="0"/>
              <a:t>6/5/2024</a:t>
            </a:fld>
            <a:endParaRPr lang="en-US"/>
          </a:p>
        </p:txBody>
      </p:sp>
      <p:sp>
        <p:nvSpPr>
          <p:cNvPr id="5" name="Footer Placeholder 4">
            <a:extLst>
              <a:ext uri="{FF2B5EF4-FFF2-40B4-BE49-F238E27FC236}">
                <a16:creationId xmlns:a16="http://schemas.microsoft.com/office/drawing/2014/main" id="{22A31C27-3628-89E7-DC93-8D28EBF5EE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6E805C-0766-8E15-8059-03B8DE95F21F}"/>
              </a:ext>
            </a:extLst>
          </p:cNvPr>
          <p:cNvSpPr>
            <a:spLocks noGrp="1"/>
          </p:cNvSpPr>
          <p:nvPr>
            <p:ph type="sldNum" sz="quarter" idx="12"/>
          </p:nvPr>
        </p:nvSpPr>
        <p:spPr/>
        <p:txBody>
          <a:bodyPr/>
          <a:lstStyle/>
          <a:p>
            <a:fld id="{DDF5BA6C-907E-4AEC-B7B8-3E0638C42786}" type="slidenum">
              <a:rPr lang="en-US" smtClean="0"/>
              <a:t>‹#›</a:t>
            </a:fld>
            <a:endParaRPr lang="en-US"/>
          </a:p>
        </p:txBody>
      </p:sp>
    </p:spTree>
    <p:extLst>
      <p:ext uri="{BB962C8B-B14F-4D97-AF65-F5344CB8AC3E}">
        <p14:creationId xmlns:p14="http://schemas.microsoft.com/office/powerpoint/2010/main" val="1795364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D86ACB-638F-5A8A-5DD5-326149A77C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8EA602-3C05-4B97-E721-D26C054389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D4A28E-C6F6-F7BA-9E4D-0AFC706EB5DD}"/>
              </a:ext>
            </a:extLst>
          </p:cNvPr>
          <p:cNvSpPr>
            <a:spLocks noGrp="1"/>
          </p:cNvSpPr>
          <p:nvPr>
            <p:ph type="dt" sz="half" idx="10"/>
          </p:nvPr>
        </p:nvSpPr>
        <p:spPr/>
        <p:txBody>
          <a:bodyPr/>
          <a:lstStyle/>
          <a:p>
            <a:fld id="{C087AE34-16AA-46AB-9C76-2B3107C1EDC8}" type="datetimeFigureOut">
              <a:rPr lang="en-US" smtClean="0"/>
              <a:t>6/5/2024</a:t>
            </a:fld>
            <a:endParaRPr lang="en-US"/>
          </a:p>
        </p:txBody>
      </p:sp>
      <p:sp>
        <p:nvSpPr>
          <p:cNvPr id="5" name="Footer Placeholder 4">
            <a:extLst>
              <a:ext uri="{FF2B5EF4-FFF2-40B4-BE49-F238E27FC236}">
                <a16:creationId xmlns:a16="http://schemas.microsoft.com/office/drawing/2014/main" id="{9688BADC-5FD3-4A41-AAAE-7664C2BC1B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361331-6C81-EF95-686E-C35AC004E470}"/>
              </a:ext>
            </a:extLst>
          </p:cNvPr>
          <p:cNvSpPr>
            <a:spLocks noGrp="1"/>
          </p:cNvSpPr>
          <p:nvPr>
            <p:ph type="sldNum" sz="quarter" idx="12"/>
          </p:nvPr>
        </p:nvSpPr>
        <p:spPr/>
        <p:txBody>
          <a:bodyPr/>
          <a:lstStyle/>
          <a:p>
            <a:fld id="{DDF5BA6C-907E-4AEC-B7B8-3E0638C42786}" type="slidenum">
              <a:rPr lang="en-US" smtClean="0"/>
              <a:t>‹#›</a:t>
            </a:fld>
            <a:endParaRPr lang="en-US"/>
          </a:p>
        </p:txBody>
      </p:sp>
    </p:spTree>
    <p:extLst>
      <p:ext uri="{BB962C8B-B14F-4D97-AF65-F5344CB8AC3E}">
        <p14:creationId xmlns:p14="http://schemas.microsoft.com/office/powerpoint/2010/main" val="1320069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Car-Blu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1E2546-FC92-4447-A4EE-C27352133EB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 r="-1" b="-10"/>
          <a:stretch/>
        </p:blipFill>
        <p:spPr>
          <a:xfrm>
            <a:off x="0" y="0"/>
            <a:ext cx="12192000" cy="6858000"/>
          </a:xfrm>
          <a:prstGeom prst="rect">
            <a:avLst/>
          </a:prstGeom>
        </p:spPr>
      </p:pic>
      <p:sp>
        <p:nvSpPr>
          <p:cNvPr id="8" name="Subtitle 2">
            <a:extLst>
              <a:ext uri="{FF2B5EF4-FFF2-40B4-BE49-F238E27FC236}">
                <a16:creationId xmlns:a16="http://schemas.microsoft.com/office/drawing/2014/main" id="{8699837D-0272-AD4E-9C46-89DC2F11485B}"/>
              </a:ext>
            </a:extLst>
          </p:cNvPr>
          <p:cNvSpPr>
            <a:spLocks noGrp="1"/>
          </p:cNvSpPr>
          <p:nvPr>
            <p:ph type="subTitle" idx="1"/>
          </p:nvPr>
        </p:nvSpPr>
        <p:spPr>
          <a:xfrm>
            <a:off x="1524000" y="4357990"/>
            <a:ext cx="6494060" cy="974759"/>
          </a:xfrm>
        </p:spPr>
        <p:txBody>
          <a:bodyPr>
            <a:noAutofit/>
          </a:bodyPr>
          <a:lstStyle>
            <a:lvl1pPr marL="0" indent="0" algn="l">
              <a:buNone/>
              <a:defRPr sz="1800">
                <a:solidFill>
                  <a:srgbClr val="2A82A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a:extLst>
              <a:ext uri="{FF2B5EF4-FFF2-40B4-BE49-F238E27FC236}">
                <a16:creationId xmlns:a16="http://schemas.microsoft.com/office/drawing/2014/main" id="{43548FF8-60E0-1C4E-83DA-D7587E63B6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3726" y="735626"/>
            <a:ext cx="3795278" cy="1468772"/>
          </a:xfrm>
          <a:prstGeom prst="rect">
            <a:avLst/>
          </a:prstGeom>
        </p:spPr>
      </p:pic>
      <p:sp>
        <p:nvSpPr>
          <p:cNvPr id="11" name="Slide Number Placeholder 1">
            <a:extLst>
              <a:ext uri="{FF2B5EF4-FFF2-40B4-BE49-F238E27FC236}">
                <a16:creationId xmlns:a16="http://schemas.microsoft.com/office/drawing/2014/main" id="{E1527964-E962-400A-A34A-55D849B62DC1}"/>
              </a:ext>
            </a:extLst>
          </p:cNvPr>
          <p:cNvSpPr txBox="1">
            <a:spLocks/>
          </p:cNvSpPr>
          <p:nvPr/>
        </p:nvSpPr>
        <p:spPr>
          <a:xfrm>
            <a:off x="1524000" y="6312878"/>
            <a:ext cx="3511062" cy="472744"/>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rgbClr val="F5C4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
        <p:nvSpPr>
          <p:cNvPr id="4" name="TextBox 3">
            <a:extLst>
              <a:ext uri="{FF2B5EF4-FFF2-40B4-BE49-F238E27FC236}">
                <a16:creationId xmlns:a16="http://schemas.microsoft.com/office/drawing/2014/main" id="{B7D822C5-3A0D-4E8E-B644-55218E2FC38E}"/>
              </a:ext>
            </a:extLst>
          </p:cNvPr>
          <p:cNvSpPr txBox="1"/>
          <p:nvPr/>
        </p:nvSpPr>
        <p:spPr>
          <a:xfrm>
            <a:off x="1524000" y="6169737"/>
            <a:ext cx="2323072" cy="461665"/>
          </a:xfrm>
          <a:prstGeom prst="rect">
            <a:avLst/>
          </a:prstGeom>
          <a:noFill/>
        </p:spPr>
        <p:txBody>
          <a:bodyPr wrap="none" rtlCol="0">
            <a:spAutoFit/>
          </a:bodyPr>
          <a:lstStyle/>
          <a:p>
            <a:pPr algn="r"/>
            <a:endParaRPr lang="en-US" sz="1200" dirty="0">
              <a:solidFill>
                <a:schemeClr val="bg1"/>
              </a:solidFill>
              <a:latin typeface="Arial" panose="020B0604020202020204" pitchFamily="34" charset="0"/>
              <a:cs typeface="Arial" panose="020B0604020202020204" pitchFamily="34" charset="0"/>
            </a:endParaRPr>
          </a:p>
          <a:p>
            <a:pPr algn="r"/>
            <a:r>
              <a:rPr lang="en-US" sz="1200" dirty="0">
                <a:solidFill>
                  <a:srgbClr val="F5C400"/>
                </a:solidFill>
                <a:latin typeface="Arial" panose="020B0604020202020204" pitchFamily="34" charset="0"/>
                <a:cs typeface="Arial" panose="020B0604020202020204" pitchFamily="34" charset="0"/>
              </a:rPr>
              <a:t>Allegro Confidential Information</a:t>
            </a:r>
          </a:p>
        </p:txBody>
      </p:sp>
      <p:pic>
        <p:nvPicPr>
          <p:cNvPr id="13" name="Picture 12">
            <a:extLst>
              <a:ext uri="{FF2B5EF4-FFF2-40B4-BE49-F238E27FC236}">
                <a16:creationId xmlns:a16="http://schemas.microsoft.com/office/drawing/2014/main" id="{EA07C5E1-3C27-4428-9EFC-4792A7ADF71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21973" y="2980944"/>
            <a:ext cx="291753" cy="3877056"/>
          </a:xfrm>
          <a:prstGeom prst="rect">
            <a:avLst/>
          </a:prstGeom>
        </p:spPr>
      </p:pic>
      <p:sp>
        <p:nvSpPr>
          <p:cNvPr id="12" name="Title 1">
            <a:extLst>
              <a:ext uri="{FF2B5EF4-FFF2-40B4-BE49-F238E27FC236}">
                <a16:creationId xmlns:a16="http://schemas.microsoft.com/office/drawing/2014/main" id="{60C7D8D0-6179-49D2-B386-19FB641329AF}"/>
              </a:ext>
            </a:extLst>
          </p:cNvPr>
          <p:cNvSpPr>
            <a:spLocks noGrp="1"/>
          </p:cNvSpPr>
          <p:nvPr>
            <p:ph type="ctrTitle"/>
          </p:nvPr>
        </p:nvSpPr>
        <p:spPr>
          <a:xfrm>
            <a:off x="1524000" y="2909976"/>
            <a:ext cx="6494060" cy="974759"/>
          </a:xfrm>
        </p:spPr>
        <p:txBody>
          <a:bodyPr anchor="t">
            <a:noAutofit/>
          </a:bodyPr>
          <a:lstStyle>
            <a:lvl1pPr algn="l">
              <a:defRPr sz="28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33611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Car-Whi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1E2546-FC92-4447-A4EE-C27352133EB1}"/>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7" name="Title 1">
            <a:extLst>
              <a:ext uri="{FF2B5EF4-FFF2-40B4-BE49-F238E27FC236}">
                <a16:creationId xmlns:a16="http://schemas.microsoft.com/office/drawing/2014/main" id="{EE363BE5-03A8-9A40-A0F7-66CE8C26BF5F}"/>
              </a:ext>
            </a:extLst>
          </p:cNvPr>
          <p:cNvSpPr>
            <a:spLocks noGrp="1"/>
          </p:cNvSpPr>
          <p:nvPr>
            <p:ph type="ctrTitle"/>
          </p:nvPr>
        </p:nvSpPr>
        <p:spPr>
          <a:xfrm>
            <a:off x="1524000" y="2909976"/>
            <a:ext cx="5436358" cy="978408"/>
          </a:xfrm>
        </p:spPr>
        <p:txBody>
          <a:bodyPr anchor="t">
            <a:noAutofit/>
          </a:bodyPr>
          <a:lstStyle>
            <a:lvl1pPr algn="l">
              <a:defRPr sz="2800" b="1">
                <a:solidFill>
                  <a:srgbClr val="003057"/>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8699837D-0272-AD4E-9C46-89DC2F11485B}"/>
              </a:ext>
            </a:extLst>
          </p:cNvPr>
          <p:cNvSpPr>
            <a:spLocks noGrp="1"/>
          </p:cNvSpPr>
          <p:nvPr>
            <p:ph type="subTitle" idx="1"/>
          </p:nvPr>
        </p:nvSpPr>
        <p:spPr>
          <a:xfrm>
            <a:off x="1524000" y="4361688"/>
            <a:ext cx="5436358" cy="978408"/>
          </a:xfrm>
        </p:spPr>
        <p:txBody>
          <a:bodyPr>
            <a:normAutofit/>
          </a:bodyPr>
          <a:lstStyle>
            <a:lvl1pPr marL="0" indent="0" algn="l">
              <a:buNone/>
              <a:defRPr sz="1800">
                <a:solidFill>
                  <a:srgbClr val="2A82A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a:extLst>
              <a:ext uri="{FF2B5EF4-FFF2-40B4-BE49-F238E27FC236}">
                <a16:creationId xmlns:a16="http://schemas.microsoft.com/office/drawing/2014/main" id="{43548FF8-60E0-1C4E-83DA-D7587E63B6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7904" y="736791"/>
            <a:ext cx="3795276" cy="1466442"/>
          </a:xfrm>
          <a:prstGeom prst="rect">
            <a:avLst/>
          </a:prstGeom>
        </p:spPr>
      </p:pic>
      <p:pic>
        <p:nvPicPr>
          <p:cNvPr id="12" name="Picture 11">
            <a:extLst>
              <a:ext uri="{FF2B5EF4-FFF2-40B4-BE49-F238E27FC236}">
                <a16:creationId xmlns:a16="http://schemas.microsoft.com/office/drawing/2014/main" id="{2EE3E3A4-B861-441A-9B0A-7428F920384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92"/>
          <a:stretch/>
        </p:blipFill>
        <p:spPr>
          <a:xfrm>
            <a:off x="1221974" y="2980944"/>
            <a:ext cx="295930" cy="3877055"/>
          </a:xfrm>
          <a:prstGeom prst="rect">
            <a:avLst/>
          </a:prstGeom>
        </p:spPr>
      </p:pic>
      <p:sp>
        <p:nvSpPr>
          <p:cNvPr id="14" name="TextBox 13">
            <a:extLst>
              <a:ext uri="{FF2B5EF4-FFF2-40B4-BE49-F238E27FC236}">
                <a16:creationId xmlns:a16="http://schemas.microsoft.com/office/drawing/2014/main" id="{A4EA0473-4D51-A047-83B2-22B5745B66AF}"/>
              </a:ext>
            </a:extLst>
          </p:cNvPr>
          <p:cNvSpPr txBox="1"/>
          <p:nvPr/>
        </p:nvSpPr>
        <p:spPr>
          <a:xfrm>
            <a:off x="1524000" y="6169737"/>
            <a:ext cx="2323072" cy="461665"/>
          </a:xfrm>
          <a:prstGeom prst="rect">
            <a:avLst/>
          </a:prstGeom>
          <a:noFill/>
        </p:spPr>
        <p:txBody>
          <a:bodyPr wrap="none" rtlCol="0">
            <a:spAutoFit/>
          </a:bodyPr>
          <a:lstStyle/>
          <a:p>
            <a:pPr algn="r"/>
            <a:endParaRPr lang="en-US" sz="1200" dirty="0">
              <a:solidFill>
                <a:srgbClr val="092F56"/>
              </a:solidFill>
              <a:latin typeface="Arial" panose="020B0604020202020204" pitchFamily="34" charset="0"/>
              <a:cs typeface="Arial" panose="020B0604020202020204" pitchFamily="34" charset="0"/>
            </a:endParaRPr>
          </a:p>
          <a:p>
            <a:pPr algn="r"/>
            <a:r>
              <a:rPr lang="en-US" sz="1200" dirty="0">
                <a:solidFill>
                  <a:srgbClr val="092F56"/>
                </a:solidFill>
                <a:latin typeface="Arial" panose="020B0604020202020204" pitchFamily="34" charset="0"/>
                <a:cs typeface="Arial" panose="020B0604020202020204" pitchFamily="34" charset="0"/>
              </a:rPr>
              <a:t>Allegro Confidential Information</a:t>
            </a:r>
          </a:p>
        </p:txBody>
      </p:sp>
    </p:spTree>
    <p:extLst>
      <p:ext uri="{BB962C8B-B14F-4D97-AF65-F5344CB8AC3E}">
        <p14:creationId xmlns:p14="http://schemas.microsoft.com/office/powerpoint/2010/main" val="2162732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Industrial-Blu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6FBBBF5-D9BC-DC44-A2C3-7C9A56BCE546}"/>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 y="-1"/>
            <a:ext cx="12192000" cy="6858001"/>
          </a:xfrm>
          <a:prstGeom prst="rect">
            <a:avLst/>
          </a:prstGeom>
        </p:spPr>
      </p:pic>
      <p:sp>
        <p:nvSpPr>
          <p:cNvPr id="7" name="Title 1">
            <a:extLst>
              <a:ext uri="{FF2B5EF4-FFF2-40B4-BE49-F238E27FC236}">
                <a16:creationId xmlns:a16="http://schemas.microsoft.com/office/drawing/2014/main" id="{775CF57F-1577-3042-B889-0E6F806DC307}"/>
              </a:ext>
            </a:extLst>
          </p:cNvPr>
          <p:cNvSpPr>
            <a:spLocks noGrp="1"/>
          </p:cNvSpPr>
          <p:nvPr>
            <p:ph type="ctrTitle"/>
          </p:nvPr>
        </p:nvSpPr>
        <p:spPr>
          <a:xfrm>
            <a:off x="1524000" y="2909976"/>
            <a:ext cx="6248400" cy="978408"/>
          </a:xfrm>
        </p:spPr>
        <p:txBody>
          <a:bodyPr anchor="t">
            <a:noAutofit/>
          </a:bodyPr>
          <a:lstStyle>
            <a:lvl1pPr algn="l">
              <a:defRPr sz="28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F12BFEDE-527A-1944-8C87-E21D99AFEAA0}"/>
              </a:ext>
            </a:extLst>
          </p:cNvPr>
          <p:cNvSpPr>
            <a:spLocks noGrp="1"/>
          </p:cNvSpPr>
          <p:nvPr>
            <p:ph type="subTitle" idx="1"/>
          </p:nvPr>
        </p:nvSpPr>
        <p:spPr>
          <a:xfrm>
            <a:off x="1524000" y="4361688"/>
            <a:ext cx="6248400" cy="978408"/>
          </a:xfrm>
        </p:spPr>
        <p:txBody>
          <a:bodyPr>
            <a:normAutofit/>
          </a:bodyPr>
          <a:lstStyle>
            <a:lvl1pPr marL="0" indent="0" algn="l">
              <a:buNone/>
              <a:defRPr sz="1800">
                <a:solidFill>
                  <a:srgbClr val="2A82A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a:extLst>
              <a:ext uri="{FF2B5EF4-FFF2-40B4-BE49-F238E27FC236}">
                <a16:creationId xmlns:a16="http://schemas.microsoft.com/office/drawing/2014/main" id="{AECF764D-55AA-3543-AE94-99E8D3697E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7904" y="735626"/>
            <a:ext cx="3795278" cy="1468772"/>
          </a:xfrm>
          <a:prstGeom prst="rect">
            <a:avLst/>
          </a:prstGeom>
        </p:spPr>
      </p:pic>
      <p:pic>
        <p:nvPicPr>
          <p:cNvPr id="11" name="Picture 10">
            <a:extLst>
              <a:ext uri="{FF2B5EF4-FFF2-40B4-BE49-F238E27FC236}">
                <a16:creationId xmlns:a16="http://schemas.microsoft.com/office/drawing/2014/main" id="{9710337F-80B9-494F-8E3D-E94052A93C2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94"/>
          <a:stretch/>
        </p:blipFill>
        <p:spPr>
          <a:xfrm>
            <a:off x="1221973" y="2982819"/>
            <a:ext cx="295931" cy="3875181"/>
          </a:xfrm>
          <a:prstGeom prst="rect">
            <a:avLst/>
          </a:prstGeom>
        </p:spPr>
      </p:pic>
      <p:sp>
        <p:nvSpPr>
          <p:cNvPr id="9" name="TextBox 8">
            <a:extLst>
              <a:ext uri="{FF2B5EF4-FFF2-40B4-BE49-F238E27FC236}">
                <a16:creationId xmlns:a16="http://schemas.microsoft.com/office/drawing/2014/main" id="{6B89E950-88DF-4B16-AAAD-6CE8AEB102F4}"/>
              </a:ext>
            </a:extLst>
          </p:cNvPr>
          <p:cNvSpPr txBox="1"/>
          <p:nvPr/>
        </p:nvSpPr>
        <p:spPr>
          <a:xfrm>
            <a:off x="1524000" y="6169737"/>
            <a:ext cx="2323072" cy="461665"/>
          </a:xfrm>
          <a:prstGeom prst="rect">
            <a:avLst/>
          </a:prstGeom>
          <a:noFill/>
        </p:spPr>
        <p:txBody>
          <a:bodyPr wrap="none" rtlCol="0">
            <a:spAutoFit/>
          </a:bodyPr>
          <a:lstStyle/>
          <a:p>
            <a:pPr algn="r"/>
            <a:endParaRPr lang="en-US" sz="1200" dirty="0">
              <a:solidFill>
                <a:schemeClr val="bg1"/>
              </a:solidFill>
              <a:latin typeface="Arial" panose="020B0604020202020204" pitchFamily="34" charset="0"/>
              <a:cs typeface="Arial" panose="020B0604020202020204" pitchFamily="34" charset="0"/>
            </a:endParaRPr>
          </a:p>
          <a:p>
            <a:pPr algn="r"/>
            <a:r>
              <a:rPr lang="en-US" sz="1200" dirty="0">
                <a:solidFill>
                  <a:srgbClr val="F5C400"/>
                </a:solidFill>
                <a:latin typeface="Arial" panose="020B0604020202020204" pitchFamily="34" charset="0"/>
                <a:cs typeface="Arial" panose="020B0604020202020204" pitchFamily="34" charset="0"/>
              </a:rPr>
              <a:t>Allegro Confidential Information</a:t>
            </a:r>
          </a:p>
        </p:txBody>
      </p:sp>
    </p:spTree>
    <p:extLst>
      <p:ext uri="{BB962C8B-B14F-4D97-AF65-F5344CB8AC3E}">
        <p14:creationId xmlns:p14="http://schemas.microsoft.com/office/powerpoint/2010/main" val="3855336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Industrial-Whi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6FBBBF5-D9BC-DC44-A2C3-7C9A56BCE546}"/>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7" name="Title 1">
            <a:extLst>
              <a:ext uri="{FF2B5EF4-FFF2-40B4-BE49-F238E27FC236}">
                <a16:creationId xmlns:a16="http://schemas.microsoft.com/office/drawing/2014/main" id="{775CF57F-1577-3042-B889-0E6F806DC307}"/>
              </a:ext>
            </a:extLst>
          </p:cNvPr>
          <p:cNvSpPr>
            <a:spLocks noGrp="1"/>
          </p:cNvSpPr>
          <p:nvPr>
            <p:ph type="ctrTitle"/>
          </p:nvPr>
        </p:nvSpPr>
        <p:spPr>
          <a:xfrm>
            <a:off x="1524000" y="2909976"/>
            <a:ext cx="6405349" cy="978408"/>
          </a:xfrm>
        </p:spPr>
        <p:txBody>
          <a:bodyPr anchor="t">
            <a:noAutofit/>
          </a:bodyPr>
          <a:lstStyle>
            <a:lvl1pPr algn="l">
              <a:defRPr sz="2800" b="1">
                <a:solidFill>
                  <a:srgbClr val="003057"/>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F12BFEDE-527A-1944-8C87-E21D99AFEAA0}"/>
              </a:ext>
            </a:extLst>
          </p:cNvPr>
          <p:cNvSpPr>
            <a:spLocks noGrp="1"/>
          </p:cNvSpPr>
          <p:nvPr>
            <p:ph type="subTitle" idx="1"/>
          </p:nvPr>
        </p:nvSpPr>
        <p:spPr>
          <a:xfrm>
            <a:off x="1524000" y="4361688"/>
            <a:ext cx="6405349" cy="978408"/>
          </a:xfrm>
        </p:spPr>
        <p:txBody>
          <a:bodyPr>
            <a:normAutofit/>
          </a:bodyPr>
          <a:lstStyle>
            <a:lvl1pPr marL="0" indent="0" algn="l">
              <a:buNone/>
              <a:defRPr sz="1800">
                <a:solidFill>
                  <a:srgbClr val="2A82A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2" name="Picture 11">
            <a:extLst>
              <a:ext uri="{FF2B5EF4-FFF2-40B4-BE49-F238E27FC236}">
                <a16:creationId xmlns:a16="http://schemas.microsoft.com/office/drawing/2014/main" id="{86CB4B8F-7285-47A0-BC56-E409BF6EC5D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155"/>
          <a:stretch/>
        </p:blipFill>
        <p:spPr>
          <a:xfrm>
            <a:off x="1221974" y="2980944"/>
            <a:ext cx="302026" cy="3877056"/>
          </a:xfrm>
          <a:prstGeom prst="rect">
            <a:avLst/>
          </a:prstGeom>
        </p:spPr>
      </p:pic>
      <p:sp>
        <p:nvSpPr>
          <p:cNvPr id="11" name="TextBox 10">
            <a:extLst>
              <a:ext uri="{FF2B5EF4-FFF2-40B4-BE49-F238E27FC236}">
                <a16:creationId xmlns:a16="http://schemas.microsoft.com/office/drawing/2014/main" id="{115E80B5-5A68-9748-9A20-749B9272DC02}"/>
              </a:ext>
            </a:extLst>
          </p:cNvPr>
          <p:cNvSpPr txBox="1"/>
          <p:nvPr/>
        </p:nvSpPr>
        <p:spPr>
          <a:xfrm>
            <a:off x="1524000" y="6169737"/>
            <a:ext cx="2323072" cy="461665"/>
          </a:xfrm>
          <a:prstGeom prst="rect">
            <a:avLst/>
          </a:prstGeom>
          <a:noFill/>
        </p:spPr>
        <p:txBody>
          <a:bodyPr wrap="none" rtlCol="0">
            <a:spAutoFit/>
          </a:bodyPr>
          <a:lstStyle/>
          <a:p>
            <a:pPr algn="r"/>
            <a:endParaRPr lang="en-US" sz="1200" dirty="0">
              <a:solidFill>
                <a:srgbClr val="092F56"/>
              </a:solidFill>
              <a:latin typeface="Arial" panose="020B0604020202020204" pitchFamily="34" charset="0"/>
              <a:cs typeface="Arial" panose="020B0604020202020204" pitchFamily="34" charset="0"/>
            </a:endParaRPr>
          </a:p>
          <a:p>
            <a:pPr algn="r"/>
            <a:r>
              <a:rPr lang="en-US" sz="1200" dirty="0">
                <a:solidFill>
                  <a:srgbClr val="092F56"/>
                </a:solidFill>
                <a:latin typeface="Arial" panose="020B0604020202020204" pitchFamily="34" charset="0"/>
                <a:cs typeface="Arial" panose="020B0604020202020204" pitchFamily="34" charset="0"/>
              </a:rPr>
              <a:t>Allegro Confidential Information</a:t>
            </a:r>
          </a:p>
        </p:txBody>
      </p:sp>
      <p:pic>
        <p:nvPicPr>
          <p:cNvPr id="14" name="Picture 13">
            <a:extLst>
              <a:ext uri="{FF2B5EF4-FFF2-40B4-BE49-F238E27FC236}">
                <a16:creationId xmlns:a16="http://schemas.microsoft.com/office/drawing/2014/main" id="{8BAABFDD-D718-A34F-AC7D-B81A7E074B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17904" y="736791"/>
            <a:ext cx="3795276" cy="1466442"/>
          </a:xfrm>
          <a:prstGeom prst="rect">
            <a:avLst/>
          </a:prstGeom>
        </p:spPr>
      </p:pic>
    </p:spTree>
    <p:extLst>
      <p:ext uri="{BB962C8B-B14F-4D97-AF65-F5344CB8AC3E}">
        <p14:creationId xmlns:p14="http://schemas.microsoft.com/office/powerpoint/2010/main" val="2651589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Green Energy-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23A0C6D-EA86-6541-8893-6AF34D866C0A}"/>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2" name="Title 1">
            <a:extLst>
              <a:ext uri="{FF2B5EF4-FFF2-40B4-BE49-F238E27FC236}">
                <a16:creationId xmlns:a16="http://schemas.microsoft.com/office/drawing/2014/main" id="{BC91E9ED-EC78-7044-BFBE-85299C59E965}"/>
              </a:ext>
            </a:extLst>
          </p:cNvPr>
          <p:cNvSpPr>
            <a:spLocks noGrp="1"/>
          </p:cNvSpPr>
          <p:nvPr>
            <p:ph type="ctrTitle"/>
          </p:nvPr>
        </p:nvSpPr>
        <p:spPr>
          <a:xfrm>
            <a:off x="1524000" y="2909976"/>
            <a:ext cx="7428931" cy="978408"/>
          </a:xfrm>
        </p:spPr>
        <p:txBody>
          <a:bodyPr anchor="t">
            <a:noAutofit/>
          </a:bodyPr>
          <a:lstStyle>
            <a:lvl1pPr algn="l">
              <a:defRPr sz="28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C48223-DACD-464C-9746-4D3A7607D920}"/>
              </a:ext>
            </a:extLst>
          </p:cNvPr>
          <p:cNvSpPr>
            <a:spLocks noGrp="1"/>
          </p:cNvSpPr>
          <p:nvPr>
            <p:ph type="subTitle" idx="1"/>
          </p:nvPr>
        </p:nvSpPr>
        <p:spPr>
          <a:xfrm>
            <a:off x="1524000" y="4361688"/>
            <a:ext cx="7428931" cy="978408"/>
          </a:xfrm>
        </p:spPr>
        <p:txBody>
          <a:bodyPr>
            <a:normAutofit/>
          </a:bodyPr>
          <a:lstStyle>
            <a:lvl1pPr marL="0" indent="0" algn="l">
              <a:buNone/>
              <a:defRPr sz="1800">
                <a:solidFill>
                  <a:srgbClr val="2A82A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A3F84C96-ECA7-9440-B6A3-1960C55152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7904" y="735626"/>
            <a:ext cx="3795278" cy="1468772"/>
          </a:xfrm>
          <a:prstGeom prst="rect">
            <a:avLst/>
          </a:prstGeom>
        </p:spPr>
      </p:pic>
      <p:pic>
        <p:nvPicPr>
          <p:cNvPr id="10" name="Picture 9">
            <a:extLst>
              <a:ext uri="{FF2B5EF4-FFF2-40B4-BE49-F238E27FC236}">
                <a16:creationId xmlns:a16="http://schemas.microsoft.com/office/drawing/2014/main" id="{452E8D64-7324-4274-8803-B07E274ECC2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713"/>
          <a:stretch/>
        </p:blipFill>
        <p:spPr>
          <a:xfrm>
            <a:off x="1221972" y="2982819"/>
            <a:ext cx="295931" cy="3875181"/>
          </a:xfrm>
          <a:prstGeom prst="rect">
            <a:avLst/>
          </a:prstGeom>
        </p:spPr>
      </p:pic>
      <p:sp>
        <p:nvSpPr>
          <p:cNvPr id="8" name="TextBox 7">
            <a:extLst>
              <a:ext uri="{FF2B5EF4-FFF2-40B4-BE49-F238E27FC236}">
                <a16:creationId xmlns:a16="http://schemas.microsoft.com/office/drawing/2014/main" id="{684D57ED-6E09-4DED-8259-145AE5317EAC}"/>
              </a:ext>
            </a:extLst>
          </p:cNvPr>
          <p:cNvSpPr txBox="1"/>
          <p:nvPr/>
        </p:nvSpPr>
        <p:spPr>
          <a:xfrm>
            <a:off x="1524000" y="6169737"/>
            <a:ext cx="2323072" cy="461665"/>
          </a:xfrm>
          <a:prstGeom prst="rect">
            <a:avLst/>
          </a:prstGeom>
          <a:noFill/>
        </p:spPr>
        <p:txBody>
          <a:bodyPr wrap="none" rtlCol="0">
            <a:spAutoFit/>
          </a:bodyPr>
          <a:lstStyle/>
          <a:p>
            <a:pPr algn="r"/>
            <a:endParaRPr lang="en-US" sz="1200" dirty="0">
              <a:solidFill>
                <a:schemeClr val="bg1"/>
              </a:solidFill>
              <a:latin typeface="Arial" panose="020B0604020202020204" pitchFamily="34" charset="0"/>
              <a:cs typeface="Arial" panose="020B0604020202020204" pitchFamily="34" charset="0"/>
            </a:endParaRPr>
          </a:p>
          <a:p>
            <a:pPr algn="r"/>
            <a:r>
              <a:rPr lang="en-US" sz="1200" dirty="0">
                <a:solidFill>
                  <a:srgbClr val="F5C400"/>
                </a:solidFill>
                <a:latin typeface="Arial" panose="020B0604020202020204" pitchFamily="34" charset="0"/>
                <a:cs typeface="Arial" panose="020B0604020202020204" pitchFamily="34" charset="0"/>
              </a:rPr>
              <a:t>Allegro Confidential Information</a:t>
            </a:r>
          </a:p>
        </p:txBody>
      </p:sp>
    </p:spTree>
    <p:extLst>
      <p:ext uri="{BB962C8B-B14F-4D97-AF65-F5344CB8AC3E}">
        <p14:creationId xmlns:p14="http://schemas.microsoft.com/office/powerpoint/2010/main" val="3537732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Green Energy-Whit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90E6B3-9EE3-4B5D-97F4-763C216F1AC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0" y="0"/>
            <a:ext cx="12192001" cy="6858000"/>
          </a:xfrm>
          <a:prstGeom prst="rect">
            <a:avLst/>
          </a:prstGeom>
        </p:spPr>
      </p:pic>
      <p:sp>
        <p:nvSpPr>
          <p:cNvPr id="2" name="Title 1">
            <a:extLst>
              <a:ext uri="{FF2B5EF4-FFF2-40B4-BE49-F238E27FC236}">
                <a16:creationId xmlns:a16="http://schemas.microsoft.com/office/drawing/2014/main" id="{BC91E9ED-EC78-7044-BFBE-85299C59E965}"/>
              </a:ext>
            </a:extLst>
          </p:cNvPr>
          <p:cNvSpPr>
            <a:spLocks noGrp="1"/>
          </p:cNvSpPr>
          <p:nvPr>
            <p:ph type="ctrTitle"/>
          </p:nvPr>
        </p:nvSpPr>
        <p:spPr>
          <a:xfrm>
            <a:off x="1524000" y="2909976"/>
            <a:ext cx="7183272" cy="978408"/>
          </a:xfrm>
        </p:spPr>
        <p:txBody>
          <a:bodyPr anchor="t">
            <a:noAutofit/>
          </a:bodyPr>
          <a:lstStyle>
            <a:lvl1pPr algn="l">
              <a:defRPr sz="2800" b="1">
                <a:solidFill>
                  <a:srgbClr val="003057"/>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C48223-DACD-464C-9746-4D3A7607D920}"/>
              </a:ext>
            </a:extLst>
          </p:cNvPr>
          <p:cNvSpPr>
            <a:spLocks noGrp="1"/>
          </p:cNvSpPr>
          <p:nvPr>
            <p:ph type="subTitle" idx="1"/>
          </p:nvPr>
        </p:nvSpPr>
        <p:spPr>
          <a:xfrm>
            <a:off x="1524000" y="4361688"/>
            <a:ext cx="7183272" cy="978408"/>
          </a:xfrm>
        </p:spPr>
        <p:txBody>
          <a:bodyPr>
            <a:normAutofit/>
          </a:bodyPr>
          <a:lstStyle>
            <a:lvl1pPr marL="0" indent="0" algn="l">
              <a:buNone/>
              <a:defRPr sz="1800">
                <a:solidFill>
                  <a:srgbClr val="2A82A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TextBox 10">
            <a:extLst>
              <a:ext uri="{FF2B5EF4-FFF2-40B4-BE49-F238E27FC236}">
                <a16:creationId xmlns:a16="http://schemas.microsoft.com/office/drawing/2014/main" id="{C1B56CE1-E691-3C41-91D0-FA93EBFAD421}"/>
              </a:ext>
            </a:extLst>
          </p:cNvPr>
          <p:cNvSpPr txBox="1"/>
          <p:nvPr/>
        </p:nvSpPr>
        <p:spPr>
          <a:xfrm>
            <a:off x="1524000" y="6169737"/>
            <a:ext cx="2323072" cy="461665"/>
          </a:xfrm>
          <a:prstGeom prst="rect">
            <a:avLst/>
          </a:prstGeom>
          <a:noFill/>
        </p:spPr>
        <p:txBody>
          <a:bodyPr wrap="none" rtlCol="0">
            <a:spAutoFit/>
          </a:bodyPr>
          <a:lstStyle/>
          <a:p>
            <a:pPr algn="r"/>
            <a:endParaRPr lang="en-US" sz="1200" dirty="0">
              <a:solidFill>
                <a:srgbClr val="092F56"/>
              </a:solidFill>
              <a:latin typeface="Arial" panose="020B0604020202020204" pitchFamily="34" charset="0"/>
              <a:cs typeface="Arial" panose="020B0604020202020204" pitchFamily="34" charset="0"/>
            </a:endParaRPr>
          </a:p>
          <a:p>
            <a:pPr algn="r"/>
            <a:r>
              <a:rPr lang="en-US" sz="1200" dirty="0">
                <a:solidFill>
                  <a:srgbClr val="092F56"/>
                </a:solidFill>
                <a:latin typeface="Arial" panose="020B0604020202020204" pitchFamily="34" charset="0"/>
                <a:cs typeface="Arial" panose="020B0604020202020204" pitchFamily="34" charset="0"/>
              </a:rPr>
              <a:t>Allegro Confidential Information</a:t>
            </a:r>
          </a:p>
        </p:txBody>
      </p:sp>
      <p:pic>
        <p:nvPicPr>
          <p:cNvPr id="12" name="Picture 11">
            <a:extLst>
              <a:ext uri="{FF2B5EF4-FFF2-40B4-BE49-F238E27FC236}">
                <a16:creationId xmlns:a16="http://schemas.microsoft.com/office/drawing/2014/main" id="{0B5E96BB-A8B5-A842-A6D8-ED0179AEADB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155"/>
          <a:stretch/>
        </p:blipFill>
        <p:spPr>
          <a:xfrm>
            <a:off x="1221974" y="2980944"/>
            <a:ext cx="302026" cy="3877056"/>
          </a:xfrm>
          <a:prstGeom prst="rect">
            <a:avLst/>
          </a:prstGeom>
        </p:spPr>
      </p:pic>
      <p:pic>
        <p:nvPicPr>
          <p:cNvPr id="15" name="Picture 14">
            <a:extLst>
              <a:ext uri="{FF2B5EF4-FFF2-40B4-BE49-F238E27FC236}">
                <a16:creationId xmlns:a16="http://schemas.microsoft.com/office/drawing/2014/main" id="{DB3FB38A-6A22-F443-A96A-AA4BD68A91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17904" y="736791"/>
            <a:ext cx="3795276" cy="1466442"/>
          </a:xfrm>
          <a:prstGeom prst="rect">
            <a:avLst/>
          </a:prstGeom>
        </p:spPr>
      </p:pic>
    </p:spTree>
    <p:extLst>
      <p:ext uri="{BB962C8B-B14F-4D97-AF65-F5344CB8AC3E}">
        <p14:creationId xmlns:p14="http://schemas.microsoft.com/office/powerpoint/2010/main" val="603068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Section Brea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D0F3C7-453D-488D-B1EA-A92F1EACEF3C}"/>
              </a:ext>
            </a:extLst>
          </p:cNvPr>
          <p:cNvSpPr/>
          <p:nvPr/>
        </p:nvSpPr>
        <p:spPr>
          <a:xfrm>
            <a:off x="0" y="0"/>
            <a:ext cx="12198096" cy="6848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91E9ED-EC78-7044-BFBE-85299C59E965}"/>
              </a:ext>
            </a:extLst>
          </p:cNvPr>
          <p:cNvSpPr>
            <a:spLocks noGrp="1"/>
          </p:cNvSpPr>
          <p:nvPr>
            <p:ph type="ctrTitle"/>
          </p:nvPr>
        </p:nvSpPr>
        <p:spPr>
          <a:xfrm>
            <a:off x="1524000" y="2909976"/>
            <a:ext cx="9144000" cy="978408"/>
          </a:xfrm>
        </p:spPr>
        <p:txBody>
          <a:bodyPr anchor="t">
            <a:noAutofit/>
          </a:bodyPr>
          <a:lstStyle>
            <a:lvl1pPr algn="l">
              <a:defRPr sz="2800" b="1">
                <a:solidFill>
                  <a:srgbClr val="003057"/>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C48223-DACD-464C-9746-4D3A7607D920}"/>
              </a:ext>
            </a:extLst>
          </p:cNvPr>
          <p:cNvSpPr>
            <a:spLocks noGrp="1"/>
          </p:cNvSpPr>
          <p:nvPr>
            <p:ph type="subTitle" idx="1"/>
          </p:nvPr>
        </p:nvSpPr>
        <p:spPr>
          <a:xfrm>
            <a:off x="1524000" y="4361688"/>
            <a:ext cx="9144000" cy="978408"/>
          </a:xfrm>
        </p:spPr>
        <p:txBody>
          <a:bodyPr>
            <a:normAutofit/>
          </a:bodyPr>
          <a:lstStyle>
            <a:lvl1pPr marL="0" indent="0" algn="l">
              <a:buNone/>
              <a:defRPr sz="1800">
                <a:solidFill>
                  <a:srgbClr val="2A82A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Box 8">
            <a:extLst>
              <a:ext uri="{FF2B5EF4-FFF2-40B4-BE49-F238E27FC236}">
                <a16:creationId xmlns:a16="http://schemas.microsoft.com/office/drawing/2014/main" id="{9740AC24-C22B-8945-9451-B9EEAB6C2E27}"/>
              </a:ext>
            </a:extLst>
          </p:cNvPr>
          <p:cNvSpPr txBox="1"/>
          <p:nvPr/>
        </p:nvSpPr>
        <p:spPr>
          <a:xfrm>
            <a:off x="1524000" y="6169737"/>
            <a:ext cx="2323072" cy="461665"/>
          </a:xfrm>
          <a:prstGeom prst="rect">
            <a:avLst/>
          </a:prstGeom>
          <a:noFill/>
        </p:spPr>
        <p:txBody>
          <a:bodyPr wrap="none" rtlCol="0">
            <a:spAutoFit/>
          </a:bodyPr>
          <a:lstStyle/>
          <a:p>
            <a:pPr algn="r"/>
            <a:endParaRPr lang="en-US" sz="1200" dirty="0">
              <a:solidFill>
                <a:srgbClr val="092F56"/>
              </a:solidFill>
              <a:latin typeface="Arial" panose="020B0604020202020204" pitchFamily="34" charset="0"/>
              <a:cs typeface="Arial" panose="020B0604020202020204" pitchFamily="34" charset="0"/>
            </a:endParaRPr>
          </a:p>
          <a:p>
            <a:pPr algn="r"/>
            <a:r>
              <a:rPr lang="en-US" sz="1200" dirty="0">
                <a:solidFill>
                  <a:srgbClr val="092F56"/>
                </a:solidFill>
                <a:latin typeface="Arial" panose="020B0604020202020204" pitchFamily="34" charset="0"/>
                <a:cs typeface="Arial" panose="020B0604020202020204" pitchFamily="34" charset="0"/>
              </a:rPr>
              <a:t>Allegro Confidential Information</a:t>
            </a:r>
          </a:p>
        </p:txBody>
      </p:sp>
      <p:pic>
        <p:nvPicPr>
          <p:cNvPr id="11" name="Picture 10">
            <a:extLst>
              <a:ext uri="{FF2B5EF4-FFF2-40B4-BE49-F238E27FC236}">
                <a16:creationId xmlns:a16="http://schemas.microsoft.com/office/drawing/2014/main" id="{6451241C-B6E6-B541-BC41-62D434E8816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155"/>
          <a:stretch/>
        </p:blipFill>
        <p:spPr>
          <a:xfrm>
            <a:off x="1221974" y="2980944"/>
            <a:ext cx="302026" cy="3877056"/>
          </a:xfrm>
          <a:prstGeom prst="rect">
            <a:avLst/>
          </a:prstGeom>
        </p:spPr>
      </p:pic>
      <p:pic>
        <p:nvPicPr>
          <p:cNvPr id="12" name="Picture 11">
            <a:extLst>
              <a:ext uri="{FF2B5EF4-FFF2-40B4-BE49-F238E27FC236}">
                <a16:creationId xmlns:a16="http://schemas.microsoft.com/office/drawing/2014/main" id="{067D5058-C339-3C41-AFED-BAA878222F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7904" y="736791"/>
            <a:ext cx="3795276" cy="1466442"/>
          </a:xfrm>
          <a:prstGeom prst="rect">
            <a:avLst/>
          </a:prstGeom>
        </p:spPr>
      </p:pic>
    </p:spTree>
    <p:extLst>
      <p:ext uri="{BB962C8B-B14F-4D97-AF65-F5344CB8AC3E}">
        <p14:creationId xmlns:p14="http://schemas.microsoft.com/office/powerpoint/2010/main" val="589187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Break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EA2B7-1A19-014E-8EB5-D3095BB8DEC3}"/>
              </a:ext>
            </a:extLst>
          </p:cNvPr>
          <p:cNvSpPr>
            <a:spLocks noGrp="1"/>
          </p:cNvSpPr>
          <p:nvPr>
            <p:ph type="title"/>
          </p:nvPr>
        </p:nvSpPr>
        <p:spPr>
          <a:xfrm>
            <a:off x="831850" y="1183756"/>
            <a:ext cx="10515600" cy="2852737"/>
          </a:xfrm>
        </p:spPr>
        <p:txBody>
          <a:bodyPr anchor="b">
            <a:noAutofit/>
          </a:bodyPr>
          <a:lstStyle>
            <a:lvl1pP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B46BF80-7ADD-914F-B0D0-B19BC0591A5A}"/>
              </a:ext>
            </a:extLst>
          </p:cNvPr>
          <p:cNvSpPr>
            <a:spLocks noGrp="1"/>
          </p:cNvSpPr>
          <p:nvPr>
            <p:ph type="body" idx="1"/>
          </p:nvPr>
        </p:nvSpPr>
        <p:spPr>
          <a:xfrm>
            <a:off x="831850" y="4063481"/>
            <a:ext cx="10515600" cy="1500187"/>
          </a:xfrm>
        </p:spPr>
        <p:txBody>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5CE708C3-E186-594A-B6D3-916869135948}"/>
              </a:ext>
            </a:extLst>
          </p:cNvPr>
          <p:cNvSpPr>
            <a:spLocks noGrp="1"/>
          </p:cNvSpPr>
          <p:nvPr>
            <p:ph type="sldNum" sz="quarter" idx="12"/>
          </p:nvPr>
        </p:nvSpPr>
        <p:spPr/>
        <p:txBody>
          <a:bodyPr/>
          <a:lstStyle/>
          <a:p>
            <a:fld id="{D37D62CB-9B29-47E6-99A2-F79978E31C98}" type="slidenum">
              <a:rPr lang="en-US" smtClean="0"/>
              <a:t>‹#›</a:t>
            </a:fld>
            <a:endParaRPr lang="en-US"/>
          </a:p>
        </p:txBody>
      </p:sp>
    </p:spTree>
    <p:extLst>
      <p:ext uri="{BB962C8B-B14F-4D97-AF65-F5344CB8AC3E}">
        <p14:creationId xmlns:p14="http://schemas.microsoft.com/office/powerpoint/2010/main" val="719828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DA4CF-4F29-FE26-CCEB-1FFD6EF380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187B34-FB76-E8EF-A4FE-3C7E820912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C6A3E5-DB68-1721-C278-BCD8DCEC9DE5}"/>
              </a:ext>
            </a:extLst>
          </p:cNvPr>
          <p:cNvSpPr>
            <a:spLocks noGrp="1"/>
          </p:cNvSpPr>
          <p:nvPr>
            <p:ph type="dt" sz="half" idx="10"/>
          </p:nvPr>
        </p:nvSpPr>
        <p:spPr/>
        <p:txBody>
          <a:bodyPr/>
          <a:lstStyle/>
          <a:p>
            <a:fld id="{C087AE34-16AA-46AB-9C76-2B3107C1EDC8}" type="datetimeFigureOut">
              <a:rPr lang="en-US" smtClean="0"/>
              <a:t>6/5/2024</a:t>
            </a:fld>
            <a:endParaRPr lang="en-US"/>
          </a:p>
        </p:txBody>
      </p:sp>
      <p:sp>
        <p:nvSpPr>
          <p:cNvPr id="5" name="Footer Placeholder 4">
            <a:extLst>
              <a:ext uri="{FF2B5EF4-FFF2-40B4-BE49-F238E27FC236}">
                <a16:creationId xmlns:a16="http://schemas.microsoft.com/office/drawing/2014/main" id="{FCF03C82-7135-BDB4-95A8-273A40E705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2DAF52-0039-9DA3-D407-0B722B363399}"/>
              </a:ext>
            </a:extLst>
          </p:cNvPr>
          <p:cNvSpPr>
            <a:spLocks noGrp="1"/>
          </p:cNvSpPr>
          <p:nvPr>
            <p:ph type="sldNum" sz="quarter" idx="12"/>
          </p:nvPr>
        </p:nvSpPr>
        <p:spPr/>
        <p:txBody>
          <a:bodyPr/>
          <a:lstStyle/>
          <a:p>
            <a:fld id="{DDF5BA6C-907E-4AEC-B7B8-3E0638C42786}" type="slidenum">
              <a:rPr lang="en-US" smtClean="0"/>
              <a:t>‹#›</a:t>
            </a:fld>
            <a:endParaRPr lang="en-US"/>
          </a:p>
        </p:txBody>
      </p:sp>
    </p:spTree>
    <p:extLst>
      <p:ext uri="{BB962C8B-B14F-4D97-AF65-F5344CB8AC3E}">
        <p14:creationId xmlns:p14="http://schemas.microsoft.com/office/powerpoint/2010/main" val="2589157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06B0C-F397-8445-B671-E38748B8B791}"/>
              </a:ext>
            </a:extLst>
          </p:cNvPr>
          <p:cNvSpPr>
            <a:spLocks noGrp="1"/>
          </p:cNvSpPr>
          <p:nvPr>
            <p:ph type="title"/>
          </p:nvPr>
        </p:nvSpPr>
        <p:spPr/>
        <p:txBody>
          <a:bodyPr>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3677BCB-EB09-1642-8557-C77603783C62}"/>
              </a:ext>
            </a:extLst>
          </p:cNvPr>
          <p:cNvSpPr>
            <a:spLocks noGrp="1"/>
          </p:cNvSpPr>
          <p:nvPr>
            <p:ph idx="1"/>
          </p:nvPr>
        </p:nvSpPr>
        <p:spPr/>
        <p:txBody>
          <a:bodyPr/>
          <a:lstStyle>
            <a:lvl5pPr>
              <a:defRPr/>
            </a:lvl5pPr>
            <a:lvl6pPr>
              <a:defRPr sz="1400">
                <a:latin typeface="Arial" panose="020B0604020202020204" pitchFamily="34" charset="0"/>
                <a:cs typeface="Arial" panose="020B0604020202020204" pitchFamily="34" charset="0"/>
              </a:defRPr>
            </a:lvl6pPr>
            <a:lvl7pPr marL="2743200" indent="0">
              <a:buNone/>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DE6A8B5A-DA13-F34C-8063-8A1DD7D69605}"/>
              </a:ext>
            </a:extLst>
          </p:cNvPr>
          <p:cNvSpPr>
            <a:spLocks noGrp="1"/>
          </p:cNvSpPr>
          <p:nvPr>
            <p:ph type="sldNum" sz="quarter" idx="4"/>
          </p:nvPr>
        </p:nvSpPr>
        <p:spPr>
          <a:xfrm>
            <a:off x="838199" y="6423916"/>
            <a:ext cx="1914513" cy="297559"/>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cs typeface="Arial" panose="020B0604020202020204" pitchFamily="34" charset="0"/>
              </a:defRPr>
            </a:lvl1pPr>
          </a:lstStyle>
          <a:p>
            <a:fld id="{D37D62CB-9B29-47E6-99A2-F79978E31C98}" type="slidenum">
              <a:rPr lang="en-US" smtClean="0"/>
              <a:t>‹#›</a:t>
            </a:fld>
            <a:endParaRPr lang="en-US"/>
          </a:p>
        </p:txBody>
      </p:sp>
    </p:spTree>
    <p:extLst>
      <p:ext uri="{BB962C8B-B14F-4D97-AF65-F5344CB8AC3E}">
        <p14:creationId xmlns:p14="http://schemas.microsoft.com/office/powerpoint/2010/main" val="2790596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itle and 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6761F-E918-3A48-A514-0B28F1C9DC35}"/>
              </a:ext>
            </a:extLst>
          </p:cNvPr>
          <p:cNvSpPr>
            <a:spLocks noGrp="1"/>
          </p:cNvSpPr>
          <p:nvPr>
            <p:ph type="title"/>
          </p:nvPr>
        </p:nvSpPr>
        <p:spPr/>
        <p:txBody>
          <a:bodyPr>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68900AA-040F-0F4F-BCCE-6FA14079E41D}"/>
              </a:ext>
            </a:extLst>
          </p:cNvPr>
          <p:cNvSpPr>
            <a:spLocks noGrp="1"/>
          </p:cNvSpPr>
          <p:nvPr>
            <p:ph sz="half" idx="1"/>
          </p:nvPr>
        </p:nvSpPr>
        <p:spPr>
          <a:xfrm>
            <a:off x="838200" y="1344168"/>
            <a:ext cx="5181600" cy="4654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0556F4-F2C1-2D49-AF07-5DC6ADCD033A}"/>
              </a:ext>
            </a:extLst>
          </p:cNvPr>
          <p:cNvSpPr>
            <a:spLocks noGrp="1"/>
          </p:cNvSpPr>
          <p:nvPr>
            <p:ph sz="half" idx="2"/>
          </p:nvPr>
        </p:nvSpPr>
        <p:spPr>
          <a:xfrm>
            <a:off x="6172200" y="1344168"/>
            <a:ext cx="5181600" cy="4654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3F21BA8-3351-2646-9BBD-229670FB2FE2}"/>
              </a:ext>
            </a:extLst>
          </p:cNvPr>
          <p:cNvSpPr>
            <a:spLocks noGrp="1"/>
          </p:cNvSpPr>
          <p:nvPr>
            <p:ph type="sldNum" sz="quarter" idx="12"/>
          </p:nvPr>
        </p:nvSpPr>
        <p:spPr/>
        <p:txBody>
          <a:bodyPr/>
          <a:lstStyle/>
          <a:p>
            <a:fld id="{D37D62CB-9B29-47E6-99A2-F79978E31C98}" type="slidenum">
              <a:rPr lang="en-US" smtClean="0"/>
              <a:t>‹#›</a:t>
            </a:fld>
            <a:endParaRPr lang="en-US"/>
          </a:p>
        </p:txBody>
      </p:sp>
    </p:spTree>
    <p:extLst>
      <p:ext uri="{BB962C8B-B14F-4D97-AF65-F5344CB8AC3E}">
        <p14:creationId xmlns:p14="http://schemas.microsoft.com/office/powerpoint/2010/main" val="40094519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Title and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AD452-982C-414B-A042-1BFD80EB5819}"/>
              </a:ext>
            </a:extLst>
          </p:cNvPr>
          <p:cNvSpPr>
            <a:spLocks noGrp="1"/>
          </p:cNvSpPr>
          <p:nvPr>
            <p:ph type="title"/>
          </p:nvPr>
        </p:nvSpPr>
        <p:spPr>
          <a:xfrm>
            <a:off x="839787" y="365125"/>
            <a:ext cx="10515600" cy="769281"/>
          </a:xfrm>
        </p:spPr>
        <p:txBody>
          <a:bodyP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33AD5B3-5E01-B046-84FB-C6ECFEDA8751}"/>
              </a:ext>
            </a:extLst>
          </p:cNvPr>
          <p:cNvSpPr>
            <a:spLocks noGrp="1"/>
          </p:cNvSpPr>
          <p:nvPr>
            <p:ph type="body" idx="1"/>
          </p:nvPr>
        </p:nvSpPr>
        <p:spPr>
          <a:xfrm>
            <a:off x="839788" y="1344168"/>
            <a:ext cx="5157787" cy="823912"/>
          </a:xfrm>
          <a:solidFill>
            <a:schemeClr val="accent1"/>
          </a:solidFill>
        </p:spPr>
        <p:txBody>
          <a:bodyPr anchor="b"/>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A88C59-8BB5-CC48-8A5B-D5A0537F1609}"/>
              </a:ext>
            </a:extLst>
          </p:cNvPr>
          <p:cNvSpPr>
            <a:spLocks noGrp="1"/>
          </p:cNvSpPr>
          <p:nvPr>
            <p:ph sz="half" idx="2"/>
          </p:nvPr>
        </p:nvSpPr>
        <p:spPr>
          <a:xfrm>
            <a:off x="839788" y="2329218"/>
            <a:ext cx="5157787" cy="38313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57A7A45-B0F0-AA49-99BB-2751F6C0875A}"/>
              </a:ext>
            </a:extLst>
          </p:cNvPr>
          <p:cNvSpPr>
            <a:spLocks noGrp="1"/>
          </p:cNvSpPr>
          <p:nvPr>
            <p:ph type="body" sz="quarter" idx="3"/>
          </p:nvPr>
        </p:nvSpPr>
        <p:spPr>
          <a:xfrm>
            <a:off x="6172200" y="1344168"/>
            <a:ext cx="5183188" cy="823912"/>
          </a:xfrm>
          <a:solidFill>
            <a:schemeClr val="accent1"/>
          </a:solidFill>
        </p:spPr>
        <p:txBody>
          <a:bodyPr anchor="b"/>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AA8B90-19FC-C645-BE42-BED75233B728}"/>
              </a:ext>
            </a:extLst>
          </p:cNvPr>
          <p:cNvSpPr>
            <a:spLocks noGrp="1"/>
          </p:cNvSpPr>
          <p:nvPr>
            <p:ph sz="quarter" idx="4"/>
          </p:nvPr>
        </p:nvSpPr>
        <p:spPr>
          <a:xfrm>
            <a:off x="6169024" y="2329218"/>
            <a:ext cx="5183188" cy="38313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F8E8E85E-2EB2-024B-A320-870A8B126E9C}"/>
              </a:ext>
            </a:extLst>
          </p:cNvPr>
          <p:cNvSpPr>
            <a:spLocks noGrp="1"/>
          </p:cNvSpPr>
          <p:nvPr>
            <p:ph type="sldNum" sz="quarter" idx="12"/>
          </p:nvPr>
        </p:nvSpPr>
        <p:spPr/>
        <p:txBody>
          <a:bodyPr/>
          <a:lstStyle/>
          <a:p>
            <a:fld id="{D37D62CB-9B29-47E6-99A2-F79978E31C98}" type="slidenum">
              <a:rPr lang="en-US" smtClean="0"/>
              <a:t>‹#›</a:t>
            </a:fld>
            <a:endParaRPr lang="en-US"/>
          </a:p>
        </p:txBody>
      </p:sp>
    </p:spTree>
    <p:extLst>
      <p:ext uri="{BB962C8B-B14F-4D97-AF65-F5344CB8AC3E}">
        <p14:creationId xmlns:p14="http://schemas.microsoft.com/office/powerpoint/2010/main" val="41632427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able &amp; Tex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6761F-E918-3A48-A514-0B28F1C9DC35}"/>
              </a:ext>
            </a:extLst>
          </p:cNvPr>
          <p:cNvSpPr>
            <a:spLocks noGrp="1"/>
          </p:cNvSpPr>
          <p:nvPr>
            <p:ph type="title"/>
          </p:nvPr>
        </p:nvSpPr>
        <p:spPr/>
        <p:txBody>
          <a:bodyPr>
            <a:noAutofit/>
          </a:bodyPr>
          <a:lstStyle/>
          <a:p>
            <a:r>
              <a:rPr lang="en-US"/>
              <a:t>Click to edit Master title style</a:t>
            </a:r>
          </a:p>
        </p:txBody>
      </p:sp>
      <p:sp>
        <p:nvSpPr>
          <p:cNvPr id="7" name="Slide Number Placeholder 6">
            <a:extLst>
              <a:ext uri="{FF2B5EF4-FFF2-40B4-BE49-F238E27FC236}">
                <a16:creationId xmlns:a16="http://schemas.microsoft.com/office/drawing/2014/main" id="{33F21BA8-3351-2646-9BBD-229670FB2FE2}"/>
              </a:ext>
            </a:extLst>
          </p:cNvPr>
          <p:cNvSpPr>
            <a:spLocks noGrp="1"/>
          </p:cNvSpPr>
          <p:nvPr>
            <p:ph type="sldNum" sz="quarter" idx="12"/>
          </p:nvPr>
        </p:nvSpPr>
        <p:spPr/>
        <p:txBody>
          <a:bodyPr/>
          <a:lstStyle/>
          <a:p>
            <a:fld id="{D37D62CB-9B29-47E6-99A2-F79978E31C98}" type="slidenum">
              <a:rPr lang="en-US" smtClean="0"/>
              <a:t>‹#›</a:t>
            </a:fld>
            <a:endParaRPr lang="en-US"/>
          </a:p>
        </p:txBody>
      </p:sp>
      <p:sp>
        <p:nvSpPr>
          <p:cNvPr id="5" name="Table Placeholder 4">
            <a:extLst>
              <a:ext uri="{FF2B5EF4-FFF2-40B4-BE49-F238E27FC236}">
                <a16:creationId xmlns:a16="http://schemas.microsoft.com/office/drawing/2014/main" id="{D7C71C7B-BFFD-4D83-8CF9-E3DB996151CF}"/>
              </a:ext>
            </a:extLst>
          </p:cNvPr>
          <p:cNvSpPr>
            <a:spLocks noGrp="1"/>
          </p:cNvSpPr>
          <p:nvPr>
            <p:ph type="tbl" sz="quarter" idx="13"/>
          </p:nvPr>
        </p:nvSpPr>
        <p:spPr>
          <a:xfrm>
            <a:off x="838200" y="1420813"/>
            <a:ext cx="10515600" cy="2632075"/>
          </a:xfrm>
        </p:spPr>
        <p:txBody>
          <a:bodyPr/>
          <a:lstStyle/>
          <a:p>
            <a:r>
              <a:rPr lang="en-US"/>
              <a:t>Click icon to add table</a:t>
            </a:r>
            <a:endParaRPr lang="en-US" dirty="0"/>
          </a:p>
        </p:txBody>
      </p:sp>
      <p:sp>
        <p:nvSpPr>
          <p:cNvPr id="9" name="Text Placeholder 8">
            <a:extLst>
              <a:ext uri="{FF2B5EF4-FFF2-40B4-BE49-F238E27FC236}">
                <a16:creationId xmlns:a16="http://schemas.microsoft.com/office/drawing/2014/main" id="{DA2FBD91-5BD9-4A0A-ADFE-A75A1865170E}"/>
              </a:ext>
            </a:extLst>
          </p:cNvPr>
          <p:cNvSpPr>
            <a:spLocks noGrp="1"/>
          </p:cNvSpPr>
          <p:nvPr>
            <p:ph type="body" sz="quarter" idx="14"/>
          </p:nvPr>
        </p:nvSpPr>
        <p:spPr>
          <a:xfrm>
            <a:off x="838200" y="4156075"/>
            <a:ext cx="10515600" cy="1919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42569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CB2DA-D4EB-E542-A34A-6A54DAA1BAF7}"/>
              </a:ext>
            </a:extLst>
          </p:cNvPr>
          <p:cNvSpPr>
            <a:spLocks noGrp="1"/>
          </p:cNvSpPr>
          <p:nvPr>
            <p:ph type="title"/>
          </p:nvPr>
        </p:nvSpPr>
        <p:spPr/>
        <p:txBody>
          <a:bodyPr>
            <a:noAutofit/>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F9FB906C-F3E1-1C48-B483-66ADCCAF58B8}"/>
              </a:ext>
            </a:extLst>
          </p:cNvPr>
          <p:cNvSpPr>
            <a:spLocks noGrp="1"/>
          </p:cNvSpPr>
          <p:nvPr>
            <p:ph type="sldNum" sz="quarter" idx="12"/>
          </p:nvPr>
        </p:nvSpPr>
        <p:spPr/>
        <p:txBody>
          <a:bodyPr/>
          <a:lstStyle/>
          <a:p>
            <a:fld id="{D37D62CB-9B29-47E6-99A2-F79978E31C98}" type="slidenum">
              <a:rPr lang="en-US" smtClean="0"/>
              <a:t>‹#›</a:t>
            </a:fld>
            <a:endParaRPr lang="en-US"/>
          </a:p>
        </p:txBody>
      </p:sp>
    </p:spTree>
    <p:extLst>
      <p:ext uri="{BB962C8B-B14F-4D97-AF65-F5344CB8AC3E}">
        <p14:creationId xmlns:p14="http://schemas.microsoft.com/office/powerpoint/2010/main" val="36420042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BF6C4C-10B7-AA48-900C-A3C11E467742}"/>
              </a:ext>
            </a:extLst>
          </p:cNvPr>
          <p:cNvSpPr>
            <a:spLocks noGrp="1"/>
          </p:cNvSpPr>
          <p:nvPr>
            <p:ph type="sldNum" sz="quarter" idx="12"/>
          </p:nvPr>
        </p:nvSpPr>
        <p:spPr>
          <a:xfrm>
            <a:off x="838199" y="6423916"/>
            <a:ext cx="2699658" cy="297559"/>
          </a:xfrm>
        </p:spPr>
        <p:txBody>
          <a:bodyPr/>
          <a:lstStyle/>
          <a:p>
            <a:fld id="{D37D62CB-9B29-47E6-99A2-F79978E31C98}" type="slidenum">
              <a:rPr lang="en-US" smtClean="0"/>
              <a:t>‹#›</a:t>
            </a:fld>
            <a:endParaRPr lang="en-US"/>
          </a:p>
        </p:txBody>
      </p:sp>
    </p:spTree>
    <p:extLst>
      <p:ext uri="{BB962C8B-B14F-4D97-AF65-F5344CB8AC3E}">
        <p14:creationId xmlns:p14="http://schemas.microsoft.com/office/powerpoint/2010/main" val="2503210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Content- Text &amp;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6761F-E918-3A48-A514-0B28F1C9DC35}"/>
              </a:ext>
            </a:extLst>
          </p:cNvPr>
          <p:cNvSpPr>
            <a:spLocks noGrp="1"/>
          </p:cNvSpPr>
          <p:nvPr>
            <p:ph type="title"/>
          </p:nvPr>
        </p:nvSpPr>
        <p:spPr/>
        <p:txBody>
          <a:bodyPr>
            <a:noAutofit/>
          </a:bodyPr>
          <a:lstStyle/>
          <a:p>
            <a:r>
              <a:rPr lang="en-US"/>
              <a:t>Click to edit Master title style</a:t>
            </a:r>
          </a:p>
        </p:txBody>
      </p:sp>
      <p:sp>
        <p:nvSpPr>
          <p:cNvPr id="3" name="Content Placeholder 2">
            <a:extLst>
              <a:ext uri="{FF2B5EF4-FFF2-40B4-BE49-F238E27FC236}">
                <a16:creationId xmlns:a16="http://schemas.microsoft.com/office/drawing/2014/main" id="{D68900AA-040F-0F4F-BCCE-6FA14079E41D}"/>
              </a:ext>
            </a:extLst>
          </p:cNvPr>
          <p:cNvSpPr>
            <a:spLocks noGrp="1"/>
          </p:cNvSpPr>
          <p:nvPr>
            <p:ph sz="half" idx="1"/>
          </p:nvPr>
        </p:nvSpPr>
        <p:spPr>
          <a:xfrm>
            <a:off x="838200" y="1344168"/>
            <a:ext cx="5181600" cy="4654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33F21BA8-3351-2646-9BBD-229670FB2FE2}"/>
              </a:ext>
            </a:extLst>
          </p:cNvPr>
          <p:cNvSpPr>
            <a:spLocks noGrp="1"/>
          </p:cNvSpPr>
          <p:nvPr>
            <p:ph type="sldNum" sz="quarter" idx="12"/>
          </p:nvPr>
        </p:nvSpPr>
        <p:spPr/>
        <p:txBody>
          <a:bodyPr/>
          <a:lstStyle/>
          <a:p>
            <a:fld id="{D37D62CB-9B29-47E6-99A2-F79978E31C98}" type="slidenum">
              <a:rPr lang="en-US" smtClean="0"/>
              <a:t>‹#›</a:t>
            </a:fld>
            <a:endParaRPr lang="en-US"/>
          </a:p>
        </p:txBody>
      </p:sp>
      <p:sp>
        <p:nvSpPr>
          <p:cNvPr id="6" name="Chart Placeholder 5">
            <a:extLst>
              <a:ext uri="{FF2B5EF4-FFF2-40B4-BE49-F238E27FC236}">
                <a16:creationId xmlns:a16="http://schemas.microsoft.com/office/drawing/2014/main" id="{AE7D70EE-C525-4F3E-ABDD-F79BD7ABC613}"/>
              </a:ext>
            </a:extLst>
          </p:cNvPr>
          <p:cNvSpPr>
            <a:spLocks noGrp="1"/>
          </p:cNvSpPr>
          <p:nvPr>
            <p:ph type="chart" sz="quarter" idx="13"/>
          </p:nvPr>
        </p:nvSpPr>
        <p:spPr>
          <a:xfrm>
            <a:off x="6172200" y="1344168"/>
            <a:ext cx="5181600" cy="4654550"/>
          </a:xfrm>
        </p:spPr>
        <p:txBody>
          <a:bodyPr/>
          <a:lstStyle/>
          <a:p>
            <a:r>
              <a:rPr lang="en-US"/>
              <a:t>Click icon to add chart</a:t>
            </a:r>
            <a:endParaRPr lang="en-US" dirty="0"/>
          </a:p>
        </p:txBody>
      </p:sp>
    </p:spTree>
    <p:extLst>
      <p:ext uri="{BB962C8B-B14F-4D97-AF65-F5344CB8AC3E}">
        <p14:creationId xmlns:p14="http://schemas.microsoft.com/office/powerpoint/2010/main" val="3342561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losing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62FCCF-561E-D042-8F77-AF967D3573FB}"/>
              </a:ext>
            </a:extLst>
          </p:cNvPr>
          <p:cNvSpPr/>
          <p:nvPr/>
        </p:nvSpPr>
        <p:spPr>
          <a:xfrm>
            <a:off x="0" y="0"/>
            <a:ext cx="12191999" cy="6857999"/>
          </a:xfrm>
          <a:prstGeom prst="rect">
            <a:avLst/>
          </a:prstGeom>
          <a:solidFill>
            <a:srgbClr val="0030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0" name="Picture 9">
            <a:extLst>
              <a:ext uri="{FF2B5EF4-FFF2-40B4-BE49-F238E27FC236}">
                <a16:creationId xmlns:a16="http://schemas.microsoft.com/office/drawing/2014/main" id="{43548FF8-60E0-1C4E-83DA-D7587E63B62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91151" y="1542690"/>
            <a:ext cx="4609697" cy="1783952"/>
          </a:xfrm>
          <a:prstGeom prst="rect">
            <a:avLst/>
          </a:prstGeom>
        </p:spPr>
      </p:pic>
      <p:sp>
        <p:nvSpPr>
          <p:cNvPr id="11" name="Slide Number Placeholder 1">
            <a:extLst>
              <a:ext uri="{FF2B5EF4-FFF2-40B4-BE49-F238E27FC236}">
                <a16:creationId xmlns:a16="http://schemas.microsoft.com/office/drawing/2014/main" id="{E1527964-E962-400A-A34A-55D849B62DC1}"/>
              </a:ext>
            </a:extLst>
          </p:cNvPr>
          <p:cNvSpPr txBox="1">
            <a:spLocks/>
          </p:cNvSpPr>
          <p:nvPr/>
        </p:nvSpPr>
        <p:spPr>
          <a:xfrm>
            <a:off x="1524000" y="6312878"/>
            <a:ext cx="3511062" cy="472744"/>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rgbClr val="F5C4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
        <p:nvSpPr>
          <p:cNvPr id="14" name="Content Placeholder 2">
            <a:extLst>
              <a:ext uri="{FF2B5EF4-FFF2-40B4-BE49-F238E27FC236}">
                <a16:creationId xmlns:a16="http://schemas.microsoft.com/office/drawing/2014/main" id="{C85AB445-ED85-C543-BD1B-7DD8AB149733}"/>
              </a:ext>
            </a:extLst>
          </p:cNvPr>
          <p:cNvSpPr>
            <a:spLocks noGrp="1"/>
          </p:cNvSpPr>
          <p:nvPr>
            <p:ph idx="1" hasCustomPrompt="1"/>
          </p:nvPr>
        </p:nvSpPr>
        <p:spPr>
          <a:xfrm>
            <a:off x="838200" y="4072149"/>
            <a:ext cx="10515600" cy="1011642"/>
          </a:xfrm>
        </p:spPr>
        <p:txBody>
          <a:bodyPr/>
          <a:lstStyle>
            <a:lvl1pPr marL="0" indent="0" algn="ctr">
              <a:buNone/>
              <a:defRPr sz="3200">
                <a:solidFill>
                  <a:schemeClr val="bg2"/>
                </a:solidFill>
              </a:defRPr>
            </a:lvl1pPr>
            <a:lvl2pPr marL="457200" indent="0" algn="ctr">
              <a:buNone/>
              <a:defRPr>
                <a:solidFill>
                  <a:schemeClr val="bg2"/>
                </a:solidFill>
              </a:defRPr>
            </a:lvl2pPr>
            <a:lvl3pPr marL="914400" indent="0" algn="ctr">
              <a:buNone/>
              <a:defRPr>
                <a:solidFill>
                  <a:schemeClr val="bg2"/>
                </a:solidFill>
              </a:defRPr>
            </a:lvl3pPr>
            <a:lvl4pPr marL="1371600" indent="0" algn="ctr">
              <a:buNone/>
              <a:defRPr>
                <a:solidFill>
                  <a:schemeClr val="bg2"/>
                </a:solidFill>
              </a:defRPr>
            </a:lvl4pPr>
            <a:lvl5pPr marL="1828800" indent="0" algn="ctr">
              <a:buNone/>
              <a:defRPr>
                <a:solidFill>
                  <a:schemeClr val="bg2"/>
                </a:solidFill>
              </a:defRPr>
            </a:lvl5pPr>
            <a:lvl6pPr marL="2286000" indent="0">
              <a:buNone/>
              <a:defRPr sz="1400">
                <a:latin typeface="Arial" panose="020B0604020202020204" pitchFamily="34" charset="0"/>
                <a:cs typeface="Arial" panose="020B0604020202020204" pitchFamily="34" charset="0"/>
              </a:defRPr>
            </a:lvl6pPr>
            <a:lvl7pPr marL="2743200" indent="0">
              <a:buNone/>
              <a:defRPr/>
            </a:lvl7pPr>
          </a:lstStyle>
          <a:p>
            <a:pPr lvl="0"/>
            <a:r>
              <a:rPr lang="en-US" dirty="0"/>
              <a:t>Click to add text</a:t>
            </a:r>
          </a:p>
          <a:p>
            <a:pPr lvl="6"/>
            <a:r>
              <a:rPr lang="en-US" dirty="0"/>
              <a:t> </a:t>
            </a:r>
          </a:p>
        </p:txBody>
      </p:sp>
    </p:spTree>
    <p:extLst>
      <p:ext uri="{BB962C8B-B14F-4D97-AF65-F5344CB8AC3E}">
        <p14:creationId xmlns:p14="http://schemas.microsoft.com/office/powerpoint/2010/main" val="490196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losing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BF92A4-ADD3-BD4A-966E-512E2643706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91151" y="1553068"/>
            <a:ext cx="4609696" cy="1781123"/>
          </a:xfrm>
          <a:prstGeom prst="rect">
            <a:avLst/>
          </a:prstGeom>
        </p:spPr>
      </p:pic>
      <p:sp>
        <p:nvSpPr>
          <p:cNvPr id="11" name="Slide Number Placeholder 1">
            <a:extLst>
              <a:ext uri="{FF2B5EF4-FFF2-40B4-BE49-F238E27FC236}">
                <a16:creationId xmlns:a16="http://schemas.microsoft.com/office/drawing/2014/main" id="{E1527964-E962-400A-A34A-55D849B62DC1}"/>
              </a:ext>
            </a:extLst>
          </p:cNvPr>
          <p:cNvSpPr txBox="1">
            <a:spLocks/>
          </p:cNvSpPr>
          <p:nvPr/>
        </p:nvSpPr>
        <p:spPr>
          <a:xfrm>
            <a:off x="96033" y="6294493"/>
            <a:ext cx="3511062" cy="472744"/>
          </a:xfrm>
          <a:prstGeom prst="rect">
            <a:avLst/>
          </a:prstGeom>
          <a:solidFill>
            <a:schemeClr val="bg1"/>
          </a:solidFill>
        </p:spPr>
        <p:txBody>
          <a:bodyPr vert="horz" lIns="91440" tIns="45720" rIns="91440" bIns="45720" rtlCol="0" anchor="ctr"/>
          <a:lstStyle>
            <a:defPPr>
              <a:defRPr lang="en-US"/>
            </a:defPPr>
            <a:lvl1pPr marL="0" algn="l" defTabSz="914400" rtl="0" eaLnBrk="1" latinLnBrk="0" hangingPunct="1">
              <a:defRPr sz="1200" b="0" i="0" kern="1200">
                <a:solidFill>
                  <a:srgbClr val="F5C4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
        <p:nvSpPr>
          <p:cNvPr id="14" name="Content Placeholder 2">
            <a:extLst>
              <a:ext uri="{FF2B5EF4-FFF2-40B4-BE49-F238E27FC236}">
                <a16:creationId xmlns:a16="http://schemas.microsoft.com/office/drawing/2014/main" id="{C85AB445-ED85-C543-BD1B-7DD8AB149733}"/>
              </a:ext>
            </a:extLst>
          </p:cNvPr>
          <p:cNvSpPr>
            <a:spLocks noGrp="1"/>
          </p:cNvSpPr>
          <p:nvPr>
            <p:ph idx="1" hasCustomPrompt="1"/>
          </p:nvPr>
        </p:nvSpPr>
        <p:spPr>
          <a:xfrm>
            <a:off x="838200" y="4072149"/>
            <a:ext cx="10515600" cy="1011642"/>
          </a:xfrm>
        </p:spPr>
        <p:txBody>
          <a:bodyPr/>
          <a:lstStyle>
            <a:lvl1pPr marL="0" indent="0" algn="ctr">
              <a:buNone/>
              <a:defRPr sz="3200" b="1">
                <a:solidFill>
                  <a:srgbClr val="0085AD"/>
                </a:solidFill>
              </a:defRPr>
            </a:lvl1pPr>
            <a:lvl2pPr marL="457200" indent="0" algn="ctr">
              <a:buNone/>
              <a:defRPr>
                <a:solidFill>
                  <a:schemeClr val="bg2"/>
                </a:solidFill>
              </a:defRPr>
            </a:lvl2pPr>
            <a:lvl3pPr marL="914400" indent="0" algn="ctr">
              <a:buNone/>
              <a:defRPr>
                <a:solidFill>
                  <a:schemeClr val="bg2"/>
                </a:solidFill>
              </a:defRPr>
            </a:lvl3pPr>
            <a:lvl4pPr marL="1371600" indent="0" algn="ctr">
              <a:buNone/>
              <a:defRPr>
                <a:solidFill>
                  <a:schemeClr val="bg2"/>
                </a:solidFill>
              </a:defRPr>
            </a:lvl4pPr>
            <a:lvl5pPr marL="1828800" indent="0" algn="ctr">
              <a:buNone/>
              <a:defRPr>
                <a:solidFill>
                  <a:schemeClr val="bg2"/>
                </a:solidFill>
              </a:defRPr>
            </a:lvl5pPr>
            <a:lvl6pPr marL="2286000" indent="0">
              <a:buNone/>
              <a:defRPr sz="1400">
                <a:latin typeface="Arial" panose="020B0604020202020204" pitchFamily="34" charset="0"/>
                <a:cs typeface="Arial" panose="020B0604020202020204" pitchFamily="34" charset="0"/>
              </a:defRPr>
            </a:lvl6pPr>
            <a:lvl7pPr marL="2743200" indent="0">
              <a:buNone/>
              <a:defRPr/>
            </a:lvl7pPr>
          </a:lstStyle>
          <a:p>
            <a:pPr lvl="0"/>
            <a:r>
              <a:rPr lang="en-US" dirty="0"/>
              <a:t>Click to add text</a:t>
            </a:r>
          </a:p>
          <a:p>
            <a:pPr lvl="6"/>
            <a:r>
              <a:rPr lang="en-US" dirty="0"/>
              <a:t> </a:t>
            </a:r>
          </a:p>
        </p:txBody>
      </p:sp>
    </p:spTree>
    <p:extLst>
      <p:ext uri="{BB962C8B-B14F-4D97-AF65-F5344CB8AC3E}">
        <p14:creationId xmlns:p14="http://schemas.microsoft.com/office/powerpoint/2010/main" val="1142858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losing With Social Ico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7F06FF-BD49-2242-9B9B-3FA33C2C9446}"/>
              </a:ext>
            </a:extLst>
          </p:cNvPr>
          <p:cNvSpPr/>
          <p:nvPr/>
        </p:nvSpPr>
        <p:spPr>
          <a:xfrm>
            <a:off x="0" y="6092687"/>
            <a:ext cx="12192000" cy="7653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6" name="Picture 5">
            <a:extLst>
              <a:ext uri="{FF2B5EF4-FFF2-40B4-BE49-F238E27FC236}">
                <a16:creationId xmlns:a16="http://schemas.microsoft.com/office/drawing/2014/main" id="{3BBF92A4-ADD3-BD4A-966E-512E26437069}"/>
              </a:ext>
            </a:extLst>
          </p:cNvPr>
          <p:cNvPicPr>
            <a:picLocks noChangeAspect="1"/>
          </p:cNvPicPr>
          <p:nvPr/>
        </p:nvPicPr>
        <p:blipFill>
          <a:blip r:embed="rId2"/>
          <a:stretch>
            <a:fillRect/>
          </a:stretch>
        </p:blipFill>
        <p:spPr>
          <a:xfrm>
            <a:off x="3791151" y="1553068"/>
            <a:ext cx="4609696" cy="1781123"/>
          </a:xfrm>
          <a:prstGeom prst="rect">
            <a:avLst/>
          </a:prstGeom>
        </p:spPr>
      </p:pic>
      <p:sp>
        <p:nvSpPr>
          <p:cNvPr id="11" name="Slide Number Placeholder 1">
            <a:extLst>
              <a:ext uri="{FF2B5EF4-FFF2-40B4-BE49-F238E27FC236}">
                <a16:creationId xmlns:a16="http://schemas.microsoft.com/office/drawing/2014/main" id="{E1527964-E962-400A-A34A-55D849B62DC1}"/>
              </a:ext>
            </a:extLst>
          </p:cNvPr>
          <p:cNvSpPr txBox="1">
            <a:spLocks/>
          </p:cNvSpPr>
          <p:nvPr/>
        </p:nvSpPr>
        <p:spPr>
          <a:xfrm>
            <a:off x="96033" y="6294493"/>
            <a:ext cx="3511062" cy="472744"/>
          </a:xfrm>
          <a:prstGeom prst="rect">
            <a:avLst/>
          </a:prstGeom>
          <a:solidFill>
            <a:schemeClr val="bg1"/>
          </a:solidFill>
        </p:spPr>
        <p:txBody>
          <a:bodyPr vert="horz" lIns="91440" tIns="45720" rIns="91440" bIns="45720" rtlCol="0" anchor="ctr"/>
          <a:lstStyle>
            <a:defPPr>
              <a:defRPr lang="en-US"/>
            </a:defPPr>
            <a:lvl1pPr marL="0" algn="l" defTabSz="914400" rtl="0" eaLnBrk="1" latinLnBrk="0" hangingPunct="1">
              <a:defRPr sz="1200" b="0" i="0" kern="1200">
                <a:solidFill>
                  <a:srgbClr val="F5C4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pic>
        <p:nvPicPr>
          <p:cNvPr id="5" name="Picture 5" descr="CAE719AA">
            <a:extLst>
              <a:ext uri="{FF2B5EF4-FFF2-40B4-BE49-F238E27FC236}">
                <a16:creationId xmlns:a16="http://schemas.microsoft.com/office/drawing/2014/main" id="{FBE8A848-1D28-8949-9525-42A3C42E9605}"/>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342615" y="3862434"/>
            <a:ext cx="328614" cy="3286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E3126F48">
            <a:extLst>
              <a:ext uri="{FF2B5EF4-FFF2-40B4-BE49-F238E27FC236}">
                <a16:creationId xmlns:a16="http://schemas.microsoft.com/office/drawing/2014/main" id="{F6D46582-ADD4-9940-A935-06DA011F55BB}"/>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765104" y="3862434"/>
            <a:ext cx="328614" cy="3286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5702BC96">
            <a:extLst>
              <a:ext uri="{FF2B5EF4-FFF2-40B4-BE49-F238E27FC236}">
                <a16:creationId xmlns:a16="http://schemas.microsoft.com/office/drawing/2014/main" id="{8E606C6E-14B2-5B43-9355-EFF4168AC672}"/>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6181910" y="3862434"/>
            <a:ext cx="328614" cy="3286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277DCD14">
            <a:extLst>
              <a:ext uri="{FF2B5EF4-FFF2-40B4-BE49-F238E27FC236}">
                <a16:creationId xmlns:a16="http://schemas.microsoft.com/office/drawing/2014/main" id="{B4409635-48C9-2549-84CA-55F70FFD5CA9}"/>
              </a:ext>
            </a:extLst>
          </p:cNvPr>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6598716" y="3862434"/>
            <a:ext cx="328614" cy="32861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D3C5671-046A-3E41-85DD-B9B1252B331C}"/>
              </a:ext>
            </a:extLst>
          </p:cNvPr>
          <p:cNvSpPr txBox="1"/>
          <p:nvPr/>
        </p:nvSpPr>
        <p:spPr>
          <a:xfrm>
            <a:off x="3908462" y="3121531"/>
            <a:ext cx="5738151" cy="338554"/>
          </a:xfrm>
          <a:prstGeom prst="rect">
            <a:avLst/>
          </a:prstGeom>
          <a:noFill/>
        </p:spPr>
        <p:txBody>
          <a:bodyPr wrap="square" rtlCol="0">
            <a:spAutoFit/>
          </a:bodyPr>
          <a:lstStyle/>
          <a:p>
            <a:pPr algn="l"/>
            <a:r>
              <a:rPr lang="en-US" sz="1600" dirty="0"/>
              <a:t>To learn more visit </a:t>
            </a:r>
            <a:r>
              <a:rPr lang="en-US" sz="1600" dirty="0">
                <a:hlinkClick r:id="rId11"/>
              </a:rPr>
              <a:t>https://www.allegromicro.com</a:t>
            </a:r>
            <a:endParaRPr lang="en-US" sz="1600" dirty="0"/>
          </a:p>
        </p:txBody>
      </p:sp>
      <p:sp>
        <p:nvSpPr>
          <p:cNvPr id="2" name="TextBox 1">
            <a:extLst>
              <a:ext uri="{FF2B5EF4-FFF2-40B4-BE49-F238E27FC236}">
                <a16:creationId xmlns:a16="http://schemas.microsoft.com/office/drawing/2014/main" id="{85E1A7D3-D5E1-EB45-9FB6-E60F17B354E5}"/>
              </a:ext>
            </a:extLst>
          </p:cNvPr>
          <p:cNvSpPr txBox="1"/>
          <p:nvPr/>
        </p:nvSpPr>
        <p:spPr>
          <a:xfrm>
            <a:off x="688252" y="6294493"/>
            <a:ext cx="10987315" cy="400110"/>
          </a:xfrm>
          <a:prstGeom prst="rect">
            <a:avLst/>
          </a:prstGeom>
          <a:noFill/>
        </p:spPr>
        <p:txBody>
          <a:bodyPr wrap="square" rtlCol="0">
            <a:spAutoFit/>
          </a:bodyPr>
          <a:lstStyle/>
          <a:p>
            <a:pPr algn="ctr"/>
            <a:r>
              <a:rPr lang="en-US" sz="1000" dirty="0">
                <a:solidFill>
                  <a:srgbClr val="888B8D"/>
                </a:solidFill>
              </a:rPr>
              <a:t>Notwithstanding anything to the contrary in this document, any application-related information, schematics, support, or otherwise that may be provided by Allegro, customer agrees that it retains sole responsibility to validate the suitability of Allegro’s products and any support information provided herein for customers application.  </a:t>
            </a:r>
          </a:p>
        </p:txBody>
      </p:sp>
    </p:spTree>
    <p:extLst>
      <p:ext uri="{BB962C8B-B14F-4D97-AF65-F5344CB8AC3E}">
        <p14:creationId xmlns:p14="http://schemas.microsoft.com/office/powerpoint/2010/main" val="3640795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62378-F21D-4B9A-0816-4E3D598C9F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C3C16B-7E6B-7F87-A238-A35A2EADC8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FA85CC-2B34-12A7-B0CB-28645A101D03}"/>
              </a:ext>
            </a:extLst>
          </p:cNvPr>
          <p:cNvSpPr>
            <a:spLocks noGrp="1"/>
          </p:cNvSpPr>
          <p:nvPr>
            <p:ph type="dt" sz="half" idx="10"/>
          </p:nvPr>
        </p:nvSpPr>
        <p:spPr/>
        <p:txBody>
          <a:bodyPr/>
          <a:lstStyle/>
          <a:p>
            <a:fld id="{C087AE34-16AA-46AB-9C76-2B3107C1EDC8}" type="datetimeFigureOut">
              <a:rPr lang="en-US" smtClean="0"/>
              <a:t>6/5/2024</a:t>
            </a:fld>
            <a:endParaRPr lang="en-US"/>
          </a:p>
        </p:txBody>
      </p:sp>
      <p:sp>
        <p:nvSpPr>
          <p:cNvPr id="5" name="Footer Placeholder 4">
            <a:extLst>
              <a:ext uri="{FF2B5EF4-FFF2-40B4-BE49-F238E27FC236}">
                <a16:creationId xmlns:a16="http://schemas.microsoft.com/office/drawing/2014/main" id="{224C15C5-CF72-4CA5-82A9-6012BBCB0D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8A9812-9659-D841-97D3-19709891B0D3}"/>
              </a:ext>
            </a:extLst>
          </p:cNvPr>
          <p:cNvSpPr>
            <a:spLocks noGrp="1"/>
          </p:cNvSpPr>
          <p:nvPr>
            <p:ph type="sldNum" sz="quarter" idx="12"/>
          </p:nvPr>
        </p:nvSpPr>
        <p:spPr/>
        <p:txBody>
          <a:bodyPr/>
          <a:lstStyle/>
          <a:p>
            <a:fld id="{DDF5BA6C-907E-4AEC-B7B8-3E0638C42786}" type="slidenum">
              <a:rPr lang="en-US" smtClean="0"/>
              <a:t>‹#›</a:t>
            </a:fld>
            <a:endParaRPr lang="en-US"/>
          </a:p>
        </p:txBody>
      </p:sp>
    </p:spTree>
    <p:extLst>
      <p:ext uri="{BB962C8B-B14F-4D97-AF65-F5344CB8AC3E}">
        <p14:creationId xmlns:p14="http://schemas.microsoft.com/office/powerpoint/2010/main" val="35053447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losing With Email Contac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7F06FF-BD49-2242-9B9B-3FA33C2C9446}"/>
              </a:ext>
            </a:extLst>
          </p:cNvPr>
          <p:cNvSpPr/>
          <p:nvPr/>
        </p:nvSpPr>
        <p:spPr>
          <a:xfrm>
            <a:off x="0" y="6092687"/>
            <a:ext cx="12192000" cy="7653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6" name="Picture 5">
            <a:extLst>
              <a:ext uri="{FF2B5EF4-FFF2-40B4-BE49-F238E27FC236}">
                <a16:creationId xmlns:a16="http://schemas.microsoft.com/office/drawing/2014/main" id="{3BBF92A4-ADD3-BD4A-966E-512E26437069}"/>
              </a:ext>
            </a:extLst>
          </p:cNvPr>
          <p:cNvPicPr>
            <a:picLocks noChangeAspect="1"/>
          </p:cNvPicPr>
          <p:nvPr/>
        </p:nvPicPr>
        <p:blipFill>
          <a:blip r:embed="rId2"/>
          <a:stretch>
            <a:fillRect/>
          </a:stretch>
        </p:blipFill>
        <p:spPr>
          <a:xfrm>
            <a:off x="3791151" y="1553068"/>
            <a:ext cx="4609696" cy="1781123"/>
          </a:xfrm>
          <a:prstGeom prst="rect">
            <a:avLst/>
          </a:prstGeom>
        </p:spPr>
      </p:pic>
      <p:sp>
        <p:nvSpPr>
          <p:cNvPr id="11" name="Slide Number Placeholder 1">
            <a:extLst>
              <a:ext uri="{FF2B5EF4-FFF2-40B4-BE49-F238E27FC236}">
                <a16:creationId xmlns:a16="http://schemas.microsoft.com/office/drawing/2014/main" id="{E1527964-E962-400A-A34A-55D849B62DC1}"/>
              </a:ext>
            </a:extLst>
          </p:cNvPr>
          <p:cNvSpPr txBox="1">
            <a:spLocks/>
          </p:cNvSpPr>
          <p:nvPr/>
        </p:nvSpPr>
        <p:spPr>
          <a:xfrm>
            <a:off x="96033" y="6294493"/>
            <a:ext cx="3511062" cy="472744"/>
          </a:xfrm>
          <a:prstGeom prst="rect">
            <a:avLst/>
          </a:prstGeom>
          <a:solidFill>
            <a:schemeClr val="bg1"/>
          </a:solidFill>
        </p:spPr>
        <p:txBody>
          <a:bodyPr vert="horz" lIns="91440" tIns="45720" rIns="91440" bIns="45720" rtlCol="0" anchor="ctr"/>
          <a:lstStyle>
            <a:defPPr>
              <a:defRPr lang="en-US"/>
            </a:defPPr>
            <a:lvl1pPr marL="0" algn="l" defTabSz="914400" rtl="0" eaLnBrk="1" latinLnBrk="0" hangingPunct="1">
              <a:defRPr sz="1200" b="0" i="0" kern="1200">
                <a:solidFill>
                  <a:srgbClr val="F5C4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pic>
        <p:nvPicPr>
          <p:cNvPr id="5" name="Picture 5" descr="CAE719AA">
            <a:extLst>
              <a:ext uri="{FF2B5EF4-FFF2-40B4-BE49-F238E27FC236}">
                <a16:creationId xmlns:a16="http://schemas.microsoft.com/office/drawing/2014/main" id="{FBE8A848-1D28-8949-9525-42A3C42E9605}"/>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322737" y="4079283"/>
            <a:ext cx="328614" cy="3286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E3126F48">
            <a:extLst>
              <a:ext uri="{FF2B5EF4-FFF2-40B4-BE49-F238E27FC236}">
                <a16:creationId xmlns:a16="http://schemas.microsoft.com/office/drawing/2014/main" id="{F6D46582-ADD4-9940-A935-06DA011F55BB}"/>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745226" y="4079283"/>
            <a:ext cx="328614" cy="3286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5702BC96">
            <a:extLst>
              <a:ext uri="{FF2B5EF4-FFF2-40B4-BE49-F238E27FC236}">
                <a16:creationId xmlns:a16="http://schemas.microsoft.com/office/drawing/2014/main" id="{8E606C6E-14B2-5B43-9355-EFF4168AC672}"/>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6162032" y="4079283"/>
            <a:ext cx="328614" cy="3286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277DCD14">
            <a:extLst>
              <a:ext uri="{FF2B5EF4-FFF2-40B4-BE49-F238E27FC236}">
                <a16:creationId xmlns:a16="http://schemas.microsoft.com/office/drawing/2014/main" id="{B4409635-48C9-2549-84CA-55F70FFD5CA9}"/>
              </a:ext>
            </a:extLst>
          </p:cNvPr>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6578838" y="4079283"/>
            <a:ext cx="328614" cy="32861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D3C5671-046A-3E41-85DD-B9B1252B331C}"/>
              </a:ext>
            </a:extLst>
          </p:cNvPr>
          <p:cNvSpPr txBox="1"/>
          <p:nvPr/>
        </p:nvSpPr>
        <p:spPr>
          <a:xfrm>
            <a:off x="5017428" y="3000219"/>
            <a:ext cx="2157142" cy="338554"/>
          </a:xfrm>
          <a:prstGeom prst="rect">
            <a:avLst/>
          </a:prstGeom>
          <a:noFill/>
        </p:spPr>
        <p:txBody>
          <a:bodyPr wrap="square" rtlCol="0">
            <a:spAutoFit/>
          </a:bodyPr>
          <a:lstStyle/>
          <a:p>
            <a:pPr algn="l"/>
            <a:r>
              <a:rPr lang="en-US" sz="1600" dirty="0"/>
              <a:t>To learn more contact</a:t>
            </a:r>
          </a:p>
        </p:txBody>
      </p:sp>
      <p:sp>
        <p:nvSpPr>
          <p:cNvPr id="2" name="TextBox 1">
            <a:extLst>
              <a:ext uri="{FF2B5EF4-FFF2-40B4-BE49-F238E27FC236}">
                <a16:creationId xmlns:a16="http://schemas.microsoft.com/office/drawing/2014/main" id="{85E1A7D3-D5E1-EB45-9FB6-E60F17B354E5}"/>
              </a:ext>
            </a:extLst>
          </p:cNvPr>
          <p:cNvSpPr txBox="1"/>
          <p:nvPr/>
        </p:nvSpPr>
        <p:spPr>
          <a:xfrm>
            <a:off x="688252" y="6294493"/>
            <a:ext cx="10987315" cy="400110"/>
          </a:xfrm>
          <a:prstGeom prst="rect">
            <a:avLst/>
          </a:prstGeom>
          <a:noFill/>
        </p:spPr>
        <p:txBody>
          <a:bodyPr wrap="square" rtlCol="0">
            <a:spAutoFit/>
          </a:bodyPr>
          <a:lstStyle/>
          <a:p>
            <a:pPr algn="ctr"/>
            <a:r>
              <a:rPr lang="en-US" sz="1000" dirty="0">
                <a:solidFill>
                  <a:srgbClr val="888B8D"/>
                </a:solidFill>
              </a:rPr>
              <a:t>Notwithstanding anything to the contrary in this document, any application-related information, schematics, support, or otherwise that may be provided by Allegro, customer agrees that it retains sole responsibility to validate the suitability of Allegro’s products and any support information provided herein for customers application.  </a:t>
            </a:r>
          </a:p>
        </p:txBody>
      </p:sp>
      <p:sp>
        <p:nvSpPr>
          <p:cNvPr id="17" name="Text Placeholder 16">
            <a:extLst>
              <a:ext uri="{FF2B5EF4-FFF2-40B4-BE49-F238E27FC236}">
                <a16:creationId xmlns:a16="http://schemas.microsoft.com/office/drawing/2014/main" id="{BD655F9C-64B8-9841-AD4D-562AD3F81061}"/>
              </a:ext>
            </a:extLst>
          </p:cNvPr>
          <p:cNvSpPr>
            <a:spLocks noGrp="1"/>
          </p:cNvSpPr>
          <p:nvPr>
            <p:ph type="body" sz="quarter" idx="10" hasCustomPrompt="1"/>
          </p:nvPr>
        </p:nvSpPr>
        <p:spPr>
          <a:xfrm>
            <a:off x="2726634" y="3470155"/>
            <a:ext cx="6738730" cy="289812"/>
          </a:xfrm>
        </p:spPr>
        <p:txBody>
          <a:bodyPr/>
          <a:lstStyle>
            <a:lvl1pPr marL="0" indent="0" algn="ctr">
              <a:buNone/>
              <a:defRPr b="0"/>
            </a:lvl1pPr>
            <a:lvl2pPr marL="457200" indent="0">
              <a:buNone/>
              <a:defRPr/>
            </a:lvl2pPr>
            <a:lvl3pPr marL="914400" indent="0">
              <a:buNone/>
              <a:defRPr/>
            </a:lvl3pPr>
            <a:lvl4pPr marL="1371600" indent="0">
              <a:buNone/>
              <a:defRPr/>
            </a:lvl4pPr>
            <a:lvl5pPr marL="1828800" indent="0">
              <a:buNone/>
              <a:defRPr/>
            </a:lvl5pPr>
          </a:lstStyle>
          <a:p>
            <a:pPr lvl="0"/>
            <a:r>
              <a:rPr lang="en-US" dirty="0"/>
              <a:t>Name and Email </a:t>
            </a:r>
          </a:p>
        </p:txBody>
      </p:sp>
    </p:spTree>
    <p:extLst>
      <p:ext uri="{BB962C8B-B14F-4D97-AF65-F5344CB8AC3E}">
        <p14:creationId xmlns:p14="http://schemas.microsoft.com/office/powerpoint/2010/main" val="14406963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C9589A-DD00-3E41-9603-A741A8B8B186}"/>
              </a:ext>
            </a:extLst>
          </p:cNvPr>
          <p:cNvSpPr/>
          <p:nvPr/>
        </p:nvSpPr>
        <p:spPr>
          <a:xfrm>
            <a:off x="1" y="5645426"/>
            <a:ext cx="12192000" cy="12125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Tree>
    <p:extLst>
      <p:ext uri="{BB962C8B-B14F-4D97-AF65-F5344CB8AC3E}">
        <p14:creationId xmlns:p14="http://schemas.microsoft.com/office/powerpoint/2010/main" val="1237264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6EF07-4C7B-1B8D-1199-2928C0D6B6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BF37FB-746F-CFD5-157B-B0F06CCFA1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4FA74C-A233-88FA-0B27-0DD5CAEAE8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5D9567-4202-9F4A-049C-62B3CF42CAF2}"/>
              </a:ext>
            </a:extLst>
          </p:cNvPr>
          <p:cNvSpPr>
            <a:spLocks noGrp="1"/>
          </p:cNvSpPr>
          <p:nvPr>
            <p:ph type="dt" sz="half" idx="10"/>
          </p:nvPr>
        </p:nvSpPr>
        <p:spPr/>
        <p:txBody>
          <a:bodyPr/>
          <a:lstStyle/>
          <a:p>
            <a:fld id="{C087AE34-16AA-46AB-9C76-2B3107C1EDC8}" type="datetimeFigureOut">
              <a:rPr lang="en-US" smtClean="0"/>
              <a:t>6/5/2024</a:t>
            </a:fld>
            <a:endParaRPr lang="en-US"/>
          </a:p>
        </p:txBody>
      </p:sp>
      <p:sp>
        <p:nvSpPr>
          <p:cNvPr id="6" name="Footer Placeholder 5">
            <a:extLst>
              <a:ext uri="{FF2B5EF4-FFF2-40B4-BE49-F238E27FC236}">
                <a16:creationId xmlns:a16="http://schemas.microsoft.com/office/drawing/2014/main" id="{2171BCD7-EA0F-CE41-D5EA-ECA9AEC141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EFD79D-03FC-D4BE-5B84-D27EE63FD7FD}"/>
              </a:ext>
            </a:extLst>
          </p:cNvPr>
          <p:cNvSpPr>
            <a:spLocks noGrp="1"/>
          </p:cNvSpPr>
          <p:nvPr>
            <p:ph type="sldNum" sz="quarter" idx="12"/>
          </p:nvPr>
        </p:nvSpPr>
        <p:spPr/>
        <p:txBody>
          <a:bodyPr/>
          <a:lstStyle/>
          <a:p>
            <a:fld id="{DDF5BA6C-907E-4AEC-B7B8-3E0638C42786}" type="slidenum">
              <a:rPr lang="en-US" smtClean="0"/>
              <a:t>‹#›</a:t>
            </a:fld>
            <a:endParaRPr lang="en-US"/>
          </a:p>
        </p:txBody>
      </p:sp>
    </p:spTree>
    <p:extLst>
      <p:ext uri="{BB962C8B-B14F-4D97-AF65-F5344CB8AC3E}">
        <p14:creationId xmlns:p14="http://schemas.microsoft.com/office/powerpoint/2010/main" val="2508872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79154-8F9B-BDB4-7BD5-8D56712760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C72E9B-548F-9384-B740-46CB8757B5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92B028-30AA-C1B0-0BF1-4E6985250F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31CACD-3D43-CF02-B5FD-A23743CF0B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A20545-3082-9B89-4B9E-C5D02E1627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1BF032-ECD5-2E1F-2F42-B486AF05460C}"/>
              </a:ext>
            </a:extLst>
          </p:cNvPr>
          <p:cNvSpPr>
            <a:spLocks noGrp="1"/>
          </p:cNvSpPr>
          <p:nvPr>
            <p:ph type="dt" sz="half" idx="10"/>
          </p:nvPr>
        </p:nvSpPr>
        <p:spPr/>
        <p:txBody>
          <a:bodyPr/>
          <a:lstStyle/>
          <a:p>
            <a:fld id="{C087AE34-16AA-46AB-9C76-2B3107C1EDC8}" type="datetimeFigureOut">
              <a:rPr lang="en-US" smtClean="0"/>
              <a:t>6/5/2024</a:t>
            </a:fld>
            <a:endParaRPr lang="en-US"/>
          </a:p>
        </p:txBody>
      </p:sp>
      <p:sp>
        <p:nvSpPr>
          <p:cNvPr id="8" name="Footer Placeholder 7">
            <a:extLst>
              <a:ext uri="{FF2B5EF4-FFF2-40B4-BE49-F238E27FC236}">
                <a16:creationId xmlns:a16="http://schemas.microsoft.com/office/drawing/2014/main" id="{BE460497-E35E-0E0D-5626-D8EB710DA8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2DB791-F385-40D5-C085-EA1053105E80}"/>
              </a:ext>
            </a:extLst>
          </p:cNvPr>
          <p:cNvSpPr>
            <a:spLocks noGrp="1"/>
          </p:cNvSpPr>
          <p:nvPr>
            <p:ph type="sldNum" sz="quarter" idx="12"/>
          </p:nvPr>
        </p:nvSpPr>
        <p:spPr/>
        <p:txBody>
          <a:bodyPr/>
          <a:lstStyle/>
          <a:p>
            <a:fld id="{DDF5BA6C-907E-4AEC-B7B8-3E0638C42786}" type="slidenum">
              <a:rPr lang="en-US" smtClean="0"/>
              <a:t>‹#›</a:t>
            </a:fld>
            <a:endParaRPr lang="en-US"/>
          </a:p>
        </p:txBody>
      </p:sp>
    </p:spTree>
    <p:extLst>
      <p:ext uri="{BB962C8B-B14F-4D97-AF65-F5344CB8AC3E}">
        <p14:creationId xmlns:p14="http://schemas.microsoft.com/office/powerpoint/2010/main" val="1737997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9A1B1-0B6C-645B-1D0F-140D497221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CE1F59-C2B6-951D-C4D9-8ABED0673467}"/>
              </a:ext>
            </a:extLst>
          </p:cNvPr>
          <p:cNvSpPr>
            <a:spLocks noGrp="1"/>
          </p:cNvSpPr>
          <p:nvPr>
            <p:ph type="dt" sz="half" idx="10"/>
          </p:nvPr>
        </p:nvSpPr>
        <p:spPr/>
        <p:txBody>
          <a:bodyPr/>
          <a:lstStyle/>
          <a:p>
            <a:fld id="{C087AE34-16AA-46AB-9C76-2B3107C1EDC8}" type="datetimeFigureOut">
              <a:rPr lang="en-US" smtClean="0"/>
              <a:t>6/5/2024</a:t>
            </a:fld>
            <a:endParaRPr lang="en-US"/>
          </a:p>
        </p:txBody>
      </p:sp>
      <p:sp>
        <p:nvSpPr>
          <p:cNvPr id="4" name="Footer Placeholder 3">
            <a:extLst>
              <a:ext uri="{FF2B5EF4-FFF2-40B4-BE49-F238E27FC236}">
                <a16:creationId xmlns:a16="http://schemas.microsoft.com/office/drawing/2014/main" id="{0C090849-65A8-AD1B-3C0B-DC16A01252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BDDE6-8D83-0A08-10A7-3A57BAC0644D}"/>
              </a:ext>
            </a:extLst>
          </p:cNvPr>
          <p:cNvSpPr>
            <a:spLocks noGrp="1"/>
          </p:cNvSpPr>
          <p:nvPr>
            <p:ph type="sldNum" sz="quarter" idx="12"/>
          </p:nvPr>
        </p:nvSpPr>
        <p:spPr/>
        <p:txBody>
          <a:bodyPr/>
          <a:lstStyle/>
          <a:p>
            <a:fld id="{DDF5BA6C-907E-4AEC-B7B8-3E0638C42786}" type="slidenum">
              <a:rPr lang="en-US" smtClean="0"/>
              <a:t>‹#›</a:t>
            </a:fld>
            <a:endParaRPr lang="en-US"/>
          </a:p>
        </p:txBody>
      </p:sp>
    </p:spTree>
    <p:extLst>
      <p:ext uri="{BB962C8B-B14F-4D97-AF65-F5344CB8AC3E}">
        <p14:creationId xmlns:p14="http://schemas.microsoft.com/office/powerpoint/2010/main" val="534004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E17A38-5328-1A8C-4D45-DC226BF64992}"/>
              </a:ext>
            </a:extLst>
          </p:cNvPr>
          <p:cNvSpPr>
            <a:spLocks noGrp="1"/>
          </p:cNvSpPr>
          <p:nvPr>
            <p:ph type="dt" sz="half" idx="10"/>
          </p:nvPr>
        </p:nvSpPr>
        <p:spPr/>
        <p:txBody>
          <a:bodyPr/>
          <a:lstStyle/>
          <a:p>
            <a:fld id="{C087AE34-16AA-46AB-9C76-2B3107C1EDC8}" type="datetimeFigureOut">
              <a:rPr lang="en-US" smtClean="0"/>
              <a:t>6/5/2024</a:t>
            </a:fld>
            <a:endParaRPr lang="en-US"/>
          </a:p>
        </p:txBody>
      </p:sp>
      <p:sp>
        <p:nvSpPr>
          <p:cNvPr id="3" name="Footer Placeholder 2">
            <a:extLst>
              <a:ext uri="{FF2B5EF4-FFF2-40B4-BE49-F238E27FC236}">
                <a16:creationId xmlns:a16="http://schemas.microsoft.com/office/drawing/2014/main" id="{7E9C8640-EC02-4399-0A8A-4D6E8B07B6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213DC4-BE94-798A-A870-CE62C1E7B545}"/>
              </a:ext>
            </a:extLst>
          </p:cNvPr>
          <p:cNvSpPr>
            <a:spLocks noGrp="1"/>
          </p:cNvSpPr>
          <p:nvPr>
            <p:ph type="sldNum" sz="quarter" idx="12"/>
          </p:nvPr>
        </p:nvSpPr>
        <p:spPr/>
        <p:txBody>
          <a:bodyPr/>
          <a:lstStyle/>
          <a:p>
            <a:fld id="{DDF5BA6C-907E-4AEC-B7B8-3E0638C42786}" type="slidenum">
              <a:rPr lang="en-US" smtClean="0"/>
              <a:t>‹#›</a:t>
            </a:fld>
            <a:endParaRPr lang="en-US"/>
          </a:p>
        </p:txBody>
      </p:sp>
    </p:spTree>
    <p:extLst>
      <p:ext uri="{BB962C8B-B14F-4D97-AF65-F5344CB8AC3E}">
        <p14:creationId xmlns:p14="http://schemas.microsoft.com/office/powerpoint/2010/main" val="2980623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C58DC-87CA-0AFA-5BBD-C6D71D2979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F0AB0A-836E-D423-0DD7-B408845281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794942-FB47-2B09-6A50-150B1392D5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153126-5246-0EF5-96B5-0DAB77892494}"/>
              </a:ext>
            </a:extLst>
          </p:cNvPr>
          <p:cNvSpPr>
            <a:spLocks noGrp="1"/>
          </p:cNvSpPr>
          <p:nvPr>
            <p:ph type="dt" sz="half" idx="10"/>
          </p:nvPr>
        </p:nvSpPr>
        <p:spPr/>
        <p:txBody>
          <a:bodyPr/>
          <a:lstStyle/>
          <a:p>
            <a:fld id="{C087AE34-16AA-46AB-9C76-2B3107C1EDC8}" type="datetimeFigureOut">
              <a:rPr lang="en-US" smtClean="0"/>
              <a:t>6/5/2024</a:t>
            </a:fld>
            <a:endParaRPr lang="en-US"/>
          </a:p>
        </p:txBody>
      </p:sp>
      <p:sp>
        <p:nvSpPr>
          <p:cNvPr id="6" name="Footer Placeholder 5">
            <a:extLst>
              <a:ext uri="{FF2B5EF4-FFF2-40B4-BE49-F238E27FC236}">
                <a16:creationId xmlns:a16="http://schemas.microsoft.com/office/drawing/2014/main" id="{344DA599-4BF9-B2FB-6705-83F534E219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AB1C95-D852-4D6F-EC4D-8CDBE0FEA1DF}"/>
              </a:ext>
            </a:extLst>
          </p:cNvPr>
          <p:cNvSpPr>
            <a:spLocks noGrp="1"/>
          </p:cNvSpPr>
          <p:nvPr>
            <p:ph type="sldNum" sz="quarter" idx="12"/>
          </p:nvPr>
        </p:nvSpPr>
        <p:spPr/>
        <p:txBody>
          <a:bodyPr/>
          <a:lstStyle/>
          <a:p>
            <a:fld id="{DDF5BA6C-907E-4AEC-B7B8-3E0638C42786}" type="slidenum">
              <a:rPr lang="en-US" smtClean="0"/>
              <a:t>‹#›</a:t>
            </a:fld>
            <a:endParaRPr lang="en-US"/>
          </a:p>
        </p:txBody>
      </p:sp>
    </p:spTree>
    <p:extLst>
      <p:ext uri="{BB962C8B-B14F-4D97-AF65-F5344CB8AC3E}">
        <p14:creationId xmlns:p14="http://schemas.microsoft.com/office/powerpoint/2010/main" val="3236642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177A7-1A2B-86C7-10AB-7487ACC35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C0ED29-3C53-A138-35DD-60C5852AAE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4E5878-2296-96BB-7E43-EF009DC0F7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86CE76-6CA8-9B90-10E5-4DDDD5D51166}"/>
              </a:ext>
            </a:extLst>
          </p:cNvPr>
          <p:cNvSpPr>
            <a:spLocks noGrp="1"/>
          </p:cNvSpPr>
          <p:nvPr>
            <p:ph type="dt" sz="half" idx="10"/>
          </p:nvPr>
        </p:nvSpPr>
        <p:spPr/>
        <p:txBody>
          <a:bodyPr/>
          <a:lstStyle/>
          <a:p>
            <a:fld id="{C087AE34-16AA-46AB-9C76-2B3107C1EDC8}" type="datetimeFigureOut">
              <a:rPr lang="en-US" smtClean="0"/>
              <a:t>6/5/2024</a:t>
            </a:fld>
            <a:endParaRPr lang="en-US"/>
          </a:p>
        </p:txBody>
      </p:sp>
      <p:sp>
        <p:nvSpPr>
          <p:cNvPr id="6" name="Footer Placeholder 5">
            <a:extLst>
              <a:ext uri="{FF2B5EF4-FFF2-40B4-BE49-F238E27FC236}">
                <a16:creationId xmlns:a16="http://schemas.microsoft.com/office/drawing/2014/main" id="{BF55697A-C035-FFDC-4D10-060E64D9D6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0364EC-3A01-241A-5C65-2D7B37F9BC18}"/>
              </a:ext>
            </a:extLst>
          </p:cNvPr>
          <p:cNvSpPr>
            <a:spLocks noGrp="1"/>
          </p:cNvSpPr>
          <p:nvPr>
            <p:ph type="sldNum" sz="quarter" idx="12"/>
          </p:nvPr>
        </p:nvSpPr>
        <p:spPr/>
        <p:txBody>
          <a:bodyPr/>
          <a:lstStyle/>
          <a:p>
            <a:fld id="{DDF5BA6C-907E-4AEC-B7B8-3E0638C42786}" type="slidenum">
              <a:rPr lang="en-US" smtClean="0"/>
              <a:t>‹#›</a:t>
            </a:fld>
            <a:endParaRPr lang="en-US"/>
          </a:p>
        </p:txBody>
      </p:sp>
    </p:spTree>
    <p:extLst>
      <p:ext uri="{BB962C8B-B14F-4D97-AF65-F5344CB8AC3E}">
        <p14:creationId xmlns:p14="http://schemas.microsoft.com/office/powerpoint/2010/main" val="1095439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1F4CDE-25D5-E55A-96E6-B35FC26170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3CA356-A264-7F20-33E7-D015D4637C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2115E9-D8CC-CBF9-58D6-4F7FEB7C6B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87AE34-16AA-46AB-9C76-2B3107C1EDC8}" type="datetimeFigureOut">
              <a:rPr lang="en-US" smtClean="0"/>
              <a:t>6/5/2024</a:t>
            </a:fld>
            <a:endParaRPr lang="en-US"/>
          </a:p>
        </p:txBody>
      </p:sp>
      <p:sp>
        <p:nvSpPr>
          <p:cNvPr id="5" name="Footer Placeholder 4">
            <a:extLst>
              <a:ext uri="{FF2B5EF4-FFF2-40B4-BE49-F238E27FC236}">
                <a16:creationId xmlns:a16="http://schemas.microsoft.com/office/drawing/2014/main" id="{21EBAE09-7731-30A2-963C-528AD2D8A4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2B4555-95D1-D32E-C5F8-6977E607D9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F5BA6C-907E-4AEC-B7B8-3E0638C42786}" type="slidenum">
              <a:rPr lang="en-US" smtClean="0"/>
              <a:t>‹#›</a:t>
            </a:fld>
            <a:endParaRPr lang="en-US"/>
          </a:p>
        </p:txBody>
      </p:sp>
    </p:spTree>
    <p:extLst>
      <p:ext uri="{BB962C8B-B14F-4D97-AF65-F5344CB8AC3E}">
        <p14:creationId xmlns:p14="http://schemas.microsoft.com/office/powerpoint/2010/main" val="3270482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87A1FB4-FF20-D740-AC5A-260AFAA94F3E}"/>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9888467" y="6219587"/>
            <a:ext cx="1548776" cy="598425"/>
          </a:xfrm>
          <a:prstGeom prst="rect">
            <a:avLst/>
          </a:prstGeom>
        </p:spPr>
      </p:pic>
      <p:sp>
        <p:nvSpPr>
          <p:cNvPr id="2" name="Title Placeholder 1">
            <a:extLst>
              <a:ext uri="{FF2B5EF4-FFF2-40B4-BE49-F238E27FC236}">
                <a16:creationId xmlns:a16="http://schemas.microsoft.com/office/drawing/2014/main" id="{8B374753-8C40-9A41-A96E-DCDB8581E214}"/>
              </a:ext>
            </a:extLst>
          </p:cNvPr>
          <p:cNvSpPr>
            <a:spLocks noGrp="1"/>
          </p:cNvSpPr>
          <p:nvPr>
            <p:ph type="title"/>
          </p:nvPr>
        </p:nvSpPr>
        <p:spPr>
          <a:xfrm>
            <a:off x="838200" y="365125"/>
            <a:ext cx="10515600" cy="77667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2C1BAC7-B065-8240-A187-A8BC015CC5FB}"/>
              </a:ext>
            </a:extLst>
          </p:cNvPr>
          <p:cNvSpPr>
            <a:spLocks noGrp="1"/>
          </p:cNvSpPr>
          <p:nvPr>
            <p:ph type="body" idx="1"/>
          </p:nvPr>
        </p:nvSpPr>
        <p:spPr>
          <a:xfrm>
            <a:off x="838200" y="1341121"/>
            <a:ext cx="10515600" cy="465507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A68354A-13EF-A546-BC44-97FA89A90433}"/>
              </a:ext>
            </a:extLst>
          </p:cNvPr>
          <p:cNvSpPr>
            <a:spLocks noGrp="1"/>
          </p:cNvSpPr>
          <p:nvPr>
            <p:ph type="sldNum" sz="quarter" idx="4"/>
          </p:nvPr>
        </p:nvSpPr>
        <p:spPr>
          <a:xfrm>
            <a:off x="838199" y="6423916"/>
            <a:ext cx="2699658" cy="297559"/>
          </a:xfrm>
          <a:prstGeom prst="rect">
            <a:avLst/>
          </a:prstGeom>
        </p:spPr>
        <p:txBody>
          <a:bodyPr vert="horz" lIns="91440" tIns="45720" rIns="91440" bIns="45720" rtlCol="0" anchor="ctr"/>
          <a:lstStyle>
            <a:lvl1pPr algn="l">
              <a:defRPr sz="1050" b="0" i="0">
                <a:solidFill>
                  <a:srgbClr val="888B8D"/>
                </a:solidFill>
                <a:latin typeface="Arial" panose="020B0604020202020204" pitchFamily="34" charset="0"/>
                <a:cs typeface="Arial" panose="020B0604020202020204" pitchFamily="34" charset="0"/>
              </a:defRPr>
            </a:lvl1pPr>
          </a:lstStyle>
          <a:p>
            <a:fld id="{D37D62CB-9B29-47E6-99A2-F79978E31C98}" type="slidenum">
              <a:rPr lang="en-US" smtClean="0"/>
              <a:t>‹#›</a:t>
            </a:fld>
            <a:endParaRPr lang="en-US"/>
          </a:p>
        </p:txBody>
      </p:sp>
      <p:sp>
        <p:nvSpPr>
          <p:cNvPr id="4" name="TextBox 3">
            <a:extLst>
              <a:ext uri="{FF2B5EF4-FFF2-40B4-BE49-F238E27FC236}">
                <a16:creationId xmlns:a16="http://schemas.microsoft.com/office/drawing/2014/main" id="{9B895606-5177-442F-B3D8-BF29B6D3D4F4}"/>
              </a:ext>
            </a:extLst>
          </p:cNvPr>
          <p:cNvSpPr txBox="1"/>
          <p:nvPr/>
        </p:nvSpPr>
        <p:spPr>
          <a:xfrm>
            <a:off x="1297021" y="6449584"/>
            <a:ext cx="1963999" cy="246221"/>
          </a:xfrm>
          <a:prstGeom prst="rect">
            <a:avLst/>
          </a:prstGeom>
          <a:noFill/>
        </p:spPr>
        <p:txBody>
          <a:bodyPr wrap="none" rtlCol="0">
            <a:spAutoFit/>
          </a:bodyPr>
          <a:lstStyle/>
          <a:p>
            <a:r>
              <a:rPr lang="en-US" sz="1000" b="0" i="0" kern="1200" dirty="0">
                <a:solidFill>
                  <a:srgbClr val="888B8D"/>
                </a:solidFill>
                <a:latin typeface="Arial" panose="020B0604020202020204" pitchFamily="34" charset="0"/>
                <a:ea typeface="+mn-ea"/>
                <a:cs typeface="Arial" panose="020B0604020202020204" pitchFamily="34" charset="0"/>
              </a:rPr>
              <a:t>Allegro Confidential Information</a:t>
            </a:r>
          </a:p>
        </p:txBody>
      </p:sp>
    </p:spTree>
    <p:extLst>
      <p:ext uri="{BB962C8B-B14F-4D97-AF65-F5344CB8AC3E}">
        <p14:creationId xmlns:p14="http://schemas.microsoft.com/office/powerpoint/2010/main" val="13568409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lnSpc>
          <a:spcPct val="90000"/>
        </a:lnSpc>
        <a:spcBef>
          <a:spcPct val="0"/>
        </a:spcBef>
        <a:buNone/>
        <a:defRPr sz="2400" b="1" kern="1200">
          <a:solidFill>
            <a:srgbClr val="0085A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supplier.coupa.com/help/faqs/" TargetMode="External"/><Relationship Id="rId2" Type="http://schemas.openxmlformats.org/officeDocument/2006/relationships/hyperlink" Target="https://go.allegromicro.com/suppliers"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7CE03-85BA-E94A-EA23-6ABA709A9F6E}"/>
              </a:ext>
            </a:extLst>
          </p:cNvPr>
          <p:cNvSpPr>
            <a:spLocks noGrp="1"/>
          </p:cNvSpPr>
          <p:nvPr>
            <p:ph type="ctrTitle"/>
          </p:nvPr>
        </p:nvSpPr>
        <p:spPr>
          <a:xfrm>
            <a:off x="1035698" y="2939796"/>
            <a:ext cx="4819470" cy="978408"/>
          </a:xfrm>
        </p:spPr>
        <p:txBody>
          <a:bodyPr/>
          <a:lstStyle/>
          <a:p>
            <a:pPr algn="ctr"/>
            <a:r>
              <a:rPr lang="en-US" dirty="0"/>
              <a:t>Primary Quick Guide</a:t>
            </a:r>
            <a:br>
              <a:rPr lang="en-US" dirty="0"/>
            </a:br>
            <a:r>
              <a:rPr lang="en-US" sz="1800" dirty="0"/>
              <a:t>Coupa – Allegro Microsystems</a:t>
            </a:r>
          </a:p>
        </p:txBody>
      </p:sp>
      <p:sp>
        <p:nvSpPr>
          <p:cNvPr id="3" name="Subtitle 2">
            <a:extLst>
              <a:ext uri="{FF2B5EF4-FFF2-40B4-BE49-F238E27FC236}">
                <a16:creationId xmlns:a16="http://schemas.microsoft.com/office/drawing/2014/main" id="{9E674A97-7B0C-C00F-E82D-A13247632B93}"/>
              </a:ext>
            </a:extLst>
          </p:cNvPr>
          <p:cNvSpPr>
            <a:spLocks noGrp="1"/>
          </p:cNvSpPr>
          <p:nvPr>
            <p:ph type="subTitle" idx="1"/>
          </p:nvPr>
        </p:nvSpPr>
        <p:spPr/>
        <p:txBody>
          <a:bodyPr/>
          <a:lstStyle/>
          <a:p>
            <a:r>
              <a:rPr lang="en-US"/>
              <a:t>06-19-24</a:t>
            </a:r>
            <a:endParaRPr lang="en-US" dirty="0"/>
          </a:p>
          <a:p>
            <a:r>
              <a:rPr lang="en-US" dirty="0"/>
              <a:t>Supplier Enablement</a:t>
            </a:r>
          </a:p>
        </p:txBody>
      </p:sp>
    </p:spTree>
    <p:extLst>
      <p:ext uri="{BB962C8B-B14F-4D97-AF65-F5344CB8AC3E}">
        <p14:creationId xmlns:p14="http://schemas.microsoft.com/office/powerpoint/2010/main" val="1518413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EEBA4D-FB88-9A06-0A4B-6AC1EC36A813}"/>
              </a:ext>
            </a:extLst>
          </p:cNvPr>
          <p:cNvSpPr>
            <a:spLocks noGrp="1"/>
          </p:cNvSpPr>
          <p:nvPr>
            <p:ph type="title"/>
          </p:nvPr>
        </p:nvSpPr>
        <p:spPr>
          <a:xfrm>
            <a:off x="2311147" y="0"/>
            <a:ext cx="7569706" cy="587829"/>
          </a:xfrm>
        </p:spPr>
        <p:txBody>
          <a:bodyPr anchor="ctr">
            <a:normAutofit fontScale="90000"/>
          </a:bodyPr>
          <a:lstStyle/>
          <a:p>
            <a:pPr algn="ctr"/>
            <a:r>
              <a:rPr lang="en-US" dirty="0"/>
              <a:t>Submit Invoices</a:t>
            </a:r>
          </a:p>
        </p:txBody>
      </p:sp>
      <p:sp>
        <p:nvSpPr>
          <p:cNvPr id="7" name="Rectangle: Rounded Corners 6">
            <a:extLst>
              <a:ext uri="{FF2B5EF4-FFF2-40B4-BE49-F238E27FC236}">
                <a16:creationId xmlns:a16="http://schemas.microsoft.com/office/drawing/2014/main" id="{896476C0-BF9F-BB7D-A168-8322620FEBD5}"/>
              </a:ext>
            </a:extLst>
          </p:cNvPr>
          <p:cNvSpPr/>
          <p:nvPr/>
        </p:nvSpPr>
        <p:spPr>
          <a:xfrm>
            <a:off x="6991350" y="4895850"/>
            <a:ext cx="2362200" cy="1685926"/>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pic>
        <p:nvPicPr>
          <p:cNvPr id="5" name="Picture 4">
            <a:extLst>
              <a:ext uri="{FF2B5EF4-FFF2-40B4-BE49-F238E27FC236}">
                <a16:creationId xmlns:a16="http://schemas.microsoft.com/office/drawing/2014/main" id="{0E9C1B53-8AD2-487C-8077-585DB5629586}"/>
              </a:ext>
            </a:extLst>
          </p:cNvPr>
          <p:cNvPicPr>
            <a:picLocks noChangeAspect="1"/>
          </p:cNvPicPr>
          <p:nvPr/>
        </p:nvPicPr>
        <p:blipFill>
          <a:blip r:embed="rId2"/>
          <a:stretch>
            <a:fillRect/>
          </a:stretch>
        </p:blipFill>
        <p:spPr>
          <a:xfrm>
            <a:off x="7465836" y="1373130"/>
            <a:ext cx="4504888" cy="3127022"/>
          </a:xfrm>
          <a:prstGeom prst="rect">
            <a:avLst/>
          </a:prstGeom>
        </p:spPr>
      </p:pic>
      <p:pic>
        <p:nvPicPr>
          <p:cNvPr id="6" name="Picture 5">
            <a:extLst>
              <a:ext uri="{FF2B5EF4-FFF2-40B4-BE49-F238E27FC236}">
                <a16:creationId xmlns:a16="http://schemas.microsoft.com/office/drawing/2014/main" id="{DCB4946F-9BC2-72F3-912E-1E8CBB8B382F}"/>
              </a:ext>
            </a:extLst>
          </p:cNvPr>
          <p:cNvPicPr>
            <a:picLocks noChangeAspect="1"/>
          </p:cNvPicPr>
          <p:nvPr/>
        </p:nvPicPr>
        <p:blipFill>
          <a:blip r:embed="rId3"/>
          <a:stretch>
            <a:fillRect/>
          </a:stretch>
        </p:blipFill>
        <p:spPr>
          <a:xfrm>
            <a:off x="238581" y="732951"/>
            <a:ext cx="7083448" cy="5860081"/>
          </a:xfrm>
          <a:prstGeom prst="rect">
            <a:avLst/>
          </a:prstGeom>
        </p:spPr>
      </p:pic>
      <p:sp>
        <p:nvSpPr>
          <p:cNvPr id="11" name="Arrow: Right 10">
            <a:extLst>
              <a:ext uri="{FF2B5EF4-FFF2-40B4-BE49-F238E27FC236}">
                <a16:creationId xmlns:a16="http://schemas.microsoft.com/office/drawing/2014/main" id="{A67DCB89-DAA3-75AC-14D7-D8FFC51CE786}"/>
              </a:ext>
            </a:extLst>
          </p:cNvPr>
          <p:cNvSpPr/>
          <p:nvPr/>
        </p:nvSpPr>
        <p:spPr>
          <a:xfrm rot="8977727">
            <a:off x="6648566" y="6158861"/>
            <a:ext cx="329213" cy="311969"/>
          </a:xfrm>
          <a:prstGeom prst="rightArrow">
            <a:avLst>
              <a:gd name="adj1" fmla="val 50000"/>
              <a:gd name="adj2" fmla="val 459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321B6AE3-2FF7-85B3-41D9-7ACB879D65C8}"/>
              </a:ext>
            </a:extLst>
          </p:cNvPr>
          <p:cNvSpPr txBox="1"/>
          <p:nvPr/>
        </p:nvSpPr>
        <p:spPr>
          <a:xfrm>
            <a:off x="9107925" y="4253931"/>
            <a:ext cx="1220710" cy="246221"/>
          </a:xfrm>
          <a:prstGeom prst="rect">
            <a:avLst/>
          </a:prstGeom>
          <a:solidFill>
            <a:srgbClr val="FFFF00"/>
          </a:solidFill>
        </p:spPr>
        <p:txBody>
          <a:bodyPr wrap="square" rtlCol="0">
            <a:spAutoFit/>
          </a:bodyPr>
          <a:lstStyle/>
          <a:p>
            <a:r>
              <a:rPr lang="en-US" sz="1000" b="1" dirty="0">
                <a:solidFill>
                  <a:schemeClr val="bg1"/>
                </a:solidFill>
              </a:rPr>
              <a:t>Select send Invoice</a:t>
            </a:r>
          </a:p>
        </p:txBody>
      </p:sp>
      <p:sp>
        <p:nvSpPr>
          <p:cNvPr id="16" name="TextBox 15">
            <a:extLst>
              <a:ext uri="{FF2B5EF4-FFF2-40B4-BE49-F238E27FC236}">
                <a16:creationId xmlns:a16="http://schemas.microsoft.com/office/drawing/2014/main" id="{555421C7-3921-8FA5-4311-35FB2F44B5DC}"/>
              </a:ext>
            </a:extLst>
          </p:cNvPr>
          <p:cNvSpPr txBox="1"/>
          <p:nvPr/>
        </p:nvSpPr>
        <p:spPr>
          <a:xfrm>
            <a:off x="6508371" y="5493918"/>
            <a:ext cx="609606" cy="553998"/>
          </a:xfrm>
          <a:prstGeom prst="rect">
            <a:avLst/>
          </a:prstGeom>
          <a:solidFill>
            <a:srgbClr val="FFFF00"/>
          </a:solidFill>
        </p:spPr>
        <p:txBody>
          <a:bodyPr wrap="square" rtlCol="0">
            <a:spAutoFit/>
          </a:bodyPr>
          <a:lstStyle/>
          <a:p>
            <a:r>
              <a:rPr lang="en-US" sz="1000" b="1" dirty="0">
                <a:solidFill>
                  <a:schemeClr val="bg1"/>
                </a:solidFill>
              </a:rPr>
              <a:t>Select submit Invoice</a:t>
            </a:r>
          </a:p>
        </p:txBody>
      </p:sp>
      <p:sp>
        <p:nvSpPr>
          <p:cNvPr id="17" name="Arrow: Right 16">
            <a:extLst>
              <a:ext uri="{FF2B5EF4-FFF2-40B4-BE49-F238E27FC236}">
                <a16:creationId xmlns:a16="http://schemas.microsoft.com/office/drawing/2014/main" id="{4543AEC8-F005-AB23-8AC4-08AE860136CA}"/>
              </a:ext>
            </a:extLst>
          </p:cNvPr>
          <p:cNvSpPr/>
          <p:nvPr/>
        </p:nvSpPr>
        <p:spPr>
          <a:xfrm rot="16953760">
            <a:off x="10503971" y="3977036"/>
            <a:ext cx="377753" cy="354249"/>
          </a:xfrm>
          <a:prstGeom prst="rightArrow">
            <a:avLst>
              <a:gd name="adj1" fmla="val 50000"/>
              <a:gd name="adj2" fmla="val 459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FBCDEC0-0ED6-3F93-4946-50586A4A5504}"/>
              </a:ext>
            </a:extLst>
          </p:cNvPr>
          <p:cNvSpPr txBox="1"/>
          <p:nvPr/>
        </p:nvSpPr>
        <p:spPr>
          <a:xfrm>
            <a:off x="7611292" y="4815841"/>
            <a:ext cx="2867590" cy="1569660"/>
          </a:xfrm>
          <a:prstGeom prst="rect">
            <a:avLst/>
          </a:prstGeom>
          <a:noFill/>
        </p:spPr>
        <p:txBody>
          <a:bodyPr wrap="square" rtlCol="0">
            <a:spAutoFit/>
          </a:bodyPr>
          <a:lstStyle/>
          <a:p>
            <a:r>
              <a:rPr lang="en-US" sz="1600" b="1" dirty="0">
                <a:solidFill>
                  <a:srgbClr val="FFFF00"/>
                </a:solidFill>
              </a:rPr>
              <a:t>If the Finance Contact, who will be submitting Invoices through Coupa, can’t see Allegro’s Coupa Account, please contact your Allegro buyer for assistance</a:t>
            </a:r>
          </a:p>
        </p:txBody>
      </p:sp>
    </p:spTree>
    <p:extLst>
      <p:ext uri="{BB962C8B-B14F-4D97-AF65-F5344CB8AC3E}">
        <p14:creationId xmlns:p14="http://schemas.microsoft.com/office/powerpoint/2010/main" val="123811937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EEBA4D-FB88-9A06-0A4B-6AC1EC36A813}"/>
              </a:ext>
            </a:extLst>
          </p:cNvPr>
          <p:cNvSpPr>
            <a:spLocks noGrp="1"/>
          </p:cNvSpPr>
          <p:nvPr>
            <p:ph type="title"/>
          </p:nvPr>
        </p:nvSpPr>
        <p:spPr>
          <a:xfrm>
            <a:off x="2311147" y="0"/>
            <a:ext cx="7569706" cy="587829"/>
          </a:xfrm>
        </p:spPr>
        <p:txBody>
          <a:bodyPr anchor="ctr">
            <a:normAutofit fontScale="90000"/>
          </a:bodyPr>
          <a:lstStyle/>
          <a:p>
            <a:pPr algn="ctr"/>
            <a:r>
              <a:rPr lang="en-US" dirty="0"/>
              <a:t>Invoice Payment Confirmation</a:t>
            </a:r>
          </a:p>
        </p:txBody>
      </p:sp>
      <p:sp>
        <p:nvSpPr>
          <p:cNvPr id="7" name="Rectangle: Rounded Corners 6">
            <a:extLst>
              <a:ext uri="{FF2B5EF4-FFF2-40B4-BE49-F238E27FC236}">
                <a16:creationId xmlns:a16="http://schemas.microsoft.com/office/drawing/2014/main" id="{896476C0-BF9F-BB7D-A168-8322620FEBD5}"/>
              </a:ext>
            </a:extLst>
          </p:cNvPr>
          <p:cNvSpPr/>
          <p:nvPr/>
        </p:nvSpPr>
        <p:spPr>
          <a:xfrm>
            <a:off x="6991350" y="4895850"/>
            <a:ext cx="2362200" cy="1685926"/>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5" name="TextBox 14">
            <a:extLst>
              <a:ext uri="{FF2B5EF4-FFF2-40B4-BE49-F238E27FC236}">
                <a16:creationId xmlns:a16="http://schemas.microsoft.com/office/drawing/2014/main" id="{321B6AE3-2FF7-85B3-41D9-7ACB879D65C8}"/>
              </a:ext>
            </a:extLst>
          </p:cNvPr>
          <p:cNvSpPr txBox="1"/>
          <p:nvPr/>
        </p:nvSpPr>
        <p:spPr>
          <a:xfrm>
            <a:off x="9588938" y="1081163"/>
            <a:ext cx="1220710" cy="707886"/>
          </a:xfrm>
          <a:prstGeom prst="rect">
            <a:avLst/>
          </a:prstGeom>
          <a:solidFill>
            <a:srgbClr val="FFFF00"/>
          </a:solidFill>
        </p:spPr>
        <p:txBody>
          <a:bodyPr wrap="square" rtlCol="0">
            <a:spAutoFit/>
          </a:bodyPr>
          <a:lstStyle/>
          <a:p>
            <a:r>
              <a:rPr lang="en-US" sz="1000" b="1" dirty="0">
                <a:solidFill>
                  <a:schemeClr val="bg1"/>
                </a:solidFill>
              </a:rPr>
              <a:t>Invoice Number located at the top of the page once selected</a:t>
            </a:r>
          </a:p>
        </p:txBody>
      </p:sp>
      <p:sp>
        <p:nvSpPr>
          <p:cNvPr id="16" name="TextBox 15">
            <a:extLst>
              <a:ext uri="{FF2B5EF4-FFF2-40B4-BE49-F238E27FC236}">
                <a16:creationId xmlns:a16="http://schemas.microsoft.com/office/drawing/2014/main" id="{555421C7-3921-8FA5-4311-35FB2F44B5DC}"/>
              </a:ext>
            </a:extLst>
          </p:cNvPr>
          <p:cNvSpPr txBox="1"/>
          <p:nvPr/>
        </p:nvSpPr>
        <p:spPr>
          <a:xfrm>
            <a:off x="282653" y="963496"/>
            <a:ext cx="1334688" cy="1015663"/>
          </a:xfrm>
          <a:prstGeom prst="rect">
            <a:avLst/>
          </a:prstGeom>
          <a:solidFill>
            <a:srgbClr val="FFFF00"/>
          </a:solidFill>
        </p:spPr>
        <p:txBody>
          <a:bodyPr wrap="square" rtlCol="0">
            <a:spAutoFit/>
          </a:bodyPr>
          <a:lstStyle/>
          <a:p>
            <a:r>
              <a:rPr lang="en-US" sz="1000" b="1" dirty="0">
                <a:solidFill>
                  <a:schemeClr val="bg1"/>
                </a:solidFill>
              </a:rPr>
              <a:t>Supplier will go to the Invoice tab in the Coupa Supplier Portal to select the Invoice applicable for that Purchase Order</a:t>
            </a:r>
          </a:p>
        </p:txBody>
      </p:sp>
      <p:pic>
        <p:nvPicPr>
          <p:cNvPr id="1026" name="Picture 1">
            <a:extLst>
              <a:ext uri="{FF2B5EF4-FFF2-40B4-BE49-F238E27FC236}">
                <a16:creationId xmlns:a16="http://schemas.microsoft.com/office/drawing/2014/main" id="{D90D9712-8988-4B76-3EF4-3952FFFAA8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014" y="5094514"/>
            <a:ext cx="7278947" cy="176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picture containing text, font, line, screenshot&#10;&#10;Description automatically generated">
            <a:extLst>
              <a:ext uri="{FF2B5EF4-FFF2-40B4-BE49-F238E27FC236}">
                <a16:creationId xmlns:a16="http://schemas.microsoft.com/office/drawing/2014/main" id="{B2BFABD3-AFAF-F298-B85D-6311504A64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0396" y="711144"/>
            <a:ext cx="7552074" cy="1447925"/>
          </a:xfrm>
          <a:prstGeom prst="rect">
            <a:avLst/>
          </a:prstGeom>
        </p:spPr>
      </p:pic>
      <p:pic>
        <p:nvPicPr>
          <p:cNvPr id="13" name="Picture 12" descr="A screenshot of a computer&#10;&#10;Description automatically generated">
            <a:extLst>
              <a:ext uri="{FF2B5EF4-FFF2-40B4-BE49-F238E27FC236}">
                <a16:creationId xmlns:a16="http://schemas.microsoft.com/office/drawing/2014/main" id="{C002D28D-E9E6-0033-EF80-BBF9BF7156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7874" y="2160741"/>
            <a:ext cx="7741890" cy="3084048"/>
          </a:xfrm>
          <a:prstGeom prst="rect">
            <a:avLst/>
          </a:prstGeom>
        </p:spPr>
      </p:pic>
      <p:sp>
        <p:nvSpPr>
          <p:cNvPr id="14" name="TextBox 13">
            <a:extLst>
              <a:ext uri="{FF2B5EF4-FFF2-40B4-BE49-F238E27FC236}">
                <a16:creationId xmlns:a16="http://schemas.microsoft.com/office/drawing/2014/main" id="{7ABC9C54-0E1D-E08C-C2BD-2E4A4B4CD857}"/>
              </a:ext>
            </a:extLst>
          </p:cNvPr>
          <p:cNvSpPr txBox="1"/>
          <p:nvPr/>
        </p:nvSpPr>
        <p:spPr>
          <a:xfrm>
            <a:off x="619657" y="3026831"/>
            <a:ext cx="1553038" cy="1169551"/>
          </a:xfrm>
          <a:prstGeom prst="rect">
            <a:avLst/>
          </a:prstGeom>
          <a:solidFill>
            <a:srgbClr val="FFFF00"/>
          </a:solidFill>
        </p:spPr>
        <p:txBody>
          <a:bodyPr wrap="square" rtlCol="0">
            <a:spAutoFit/>
          </a:bodyPr>
          <a:lstStyle/>
          <a:p>
            <a:r>
              <a:rPr lang="en-US" sz="1000" b="1" dirty="0">
                <a:solidFill>
                  <a:schemeClr val="bg1"/>
                </a:solidFill>
              </a:rPr>
              <a:t>Supplier will scroll down through the Invoice to the “Payments” section located below the comments section found at the bottom of the invoice document</a:t>
            </a:r>
          </a:p>
        </p:txBody>
      </p:sp>
      <p:sp>
        <p:nvSpPr>
          <p:cNvPr id="18" name="TextBox 17">
            <a:extLst>
              <a:ext uri="{FF2B5EF4-FFF2-40B4-BE49-F238E27FC236}">
                <a16:creationId xmlns:a16="http://schemas.microsoft.com/office/drawing/2014/main" id="{5708B6D2-42F5-6642-6517-AEC6A38035F5}"/>
              </a:ext>
            </a:extLst>
          </p:cNvPr>
          <p:cNvSpPr txBox="1"/>
          <p:nvPr/>
        </p:nvSpPr>
        <p:spPr>
          <a:xfrm>
            <a:off x="1587210" y="5664321"/>
            <a:ext cx="1353607" cy="861774"/>
          </a:xfrm>
          <a:prstGeom prst="rect">
            <a:avLst/>
          </a:prstGeom>
          <a:solidFill>
            <a:srgbClr val="FFFF00"/>
          </a:solidFill>
        </p:spPr>
        <p:txBody>
          <a:bodyPr wrap="square" rtlCol="0">
            <a:spAutoFit/>
          </a:bodyPr>
          <a:lstStyle/>
          <a:p>
            <a:r>
              <a:rPr lang="en-US" sz="1000" b="1" dirty="0">
                <a:solidFill>
                  <a:schemeClr val="bg1"/>
                </a:solidFill>
              </a:rPr>
              <a:t>Supplier will select “Payments” to receive the invoice status within the Coupa Supplier Portal</a:t>
            </a:r>
          </a:p>
        </p:txBody>
      </p:sp>
      <p:sp>
        <p:nvSpPr>
          <p:cNvPr id="19" name="TextBox 18">
            <a:extLst>
              <a:ext uri="{FF2B5EF4-FFF2-40B4-BE49-F238E27FC236}">
                <a16:creationId xmlns:a16="http://schemas.microsoft.com/office/drawing/2014/main" id="{1493A8D5-CB05-BFE8-346B-115C875E3438}"/>
              </a:ext>
            </a:extLst>
          </p:cNvPr>
          <p:cNvSpPr txBox="1"/>
          <p:nvPr/>
        </p:nvSpPr>
        <p:spPr>
          <a:xfrm>
            <a:off x="10475164" y="3180719"/>
            <a:ext cx="855597" cy="861774"/>
          </a:xfrm>
          <a:prstGeom prst="rect">
            <a:avLst/>
          </a:prstGeom>
          <a:solidFill>
            <a:srgbClr val="FFFF00"/>
          </a:solidFill>
        </p:spPr>
        <p:txBody>
          <a:bodyPr wrap="square" rtlCol="0">
            <a:spAutoFit/>
          </a:bodyPr>
          <a:lstStyle/>
          <a:p>
            <a:r>
              <a:rPr lang="en-US" sz="1000" b="1" dirty="0">
                <a:solidFill>
                  <a:schemeClr val="bg1"/>
                </a:solidFill>
              </a:rPr>
              <a:t>Must scroll to the bottom of the page “Payments”</a:t>
            </a:r>
          </a:p>
        </p:txBody>
      </p:sp>
      <p:sp>
        <p:nvSpPr>
          <p:cNvPr id="20" name="TextBox 19">
            <a:extLst>
              <a:ext uri="{FF2B5EF4-FFF2-40B4-BE49-F238E27FC236}">
                <a16:creationId xmlns:a16="http://schemas.microsoft.com/office/drawing/2014/main" id="{830EBE35-6255-2189-7BB7-EA11799ED0A1}"/>
              </a:ext>
            </a:extLst>
          </p:cNvPr>
          <p:cNvSpPr txBox="1"/>
          <p:nvPr/>
        </p:nvSpPr>
        <p:spPr>
          <a:xfrm>
            <a:off x="9651858" y="1040272"/>
            <a:ext cx="1220710" cy="707886"/>
          </a:xfrm>
          <a:prstGeom prst="rect">
            <a:avLst/>
          </a:prstGeom>
          <a:solidFill>
            <a:srgbClr val="FFFF00"/>
          </a:solidFill>
        </p:spPr>
        <p:txBody>
          <a:bodyPr wrap="square" rtlCol="0">
            <a:spAutoFit/>
          </a:bodyPr>
          <a:lstStyle/>
          <a:p>
            <a:r>
              <a:rPr lang="en-US" sz="1000" b="1" dirty="0">
                <a:solidFill>
                  <a:schemeClr val="bg1"/>
                </a:solidFill>
              </a:rPr>
              <a:t>Invoice Number located at the top of the page once selected</a:t>
            </a:r>
          </a:p>
        </p:txBody>
      </p:sp>
      <p:sp>
        <p:nvSpPr>
          <p:cNvPr id="21" name="TextBox 20">
            <a:extLst>
              <a:ext uri="{FF2B5EF4-FFF2-40B4-BE49-F238E27FC236}">
                <a16:creationId xmlns:a16="http://schemas.microsoft.com/office/drawing/2014/main" id="{9F720E4B-3C20-6E42-9868-8E2B7C003DA6}"/>
              </a:ext>
            </a:extLst>
          </p:cNvPr>
          <p:cNvSpPr txBox="1"/>
          <p:nvPr/>
        </p:nvSpPr>
        <p:spPr>
          <a:xfrm>
            <a:off x="10720406" y="5528036"/>
            <a:ext cx="1220710" cy="1015663"/>
          </a:xfrm>
          <a:prstGeom prst="rect">
            <a:avLst/>
          </a:prstGeom>
          <a:solidFill>
            <a:srgbClr val="FFFF00"/>
          </a:solidFill>
        </p:spPr>
        <p:txBody>
          <a:bodyPr wrap="square" rtlCol="0">
            <a:spAutoFit/>
          </a:bodyPr>
          <a:lstStyle/>
          <a:p>
            <a:r>
              <a:rPr lang="en-US" sz="1000" b="1" dirty="0">
                <a:solidFill>
                  <a:schemeClr val="bg1"/>
                </a:solidFill>
              </a:rPr>
              <a:t>The Payments section will have payment Status, Date, Type, Description and the Total Amount</a:t>
            </a:r>
          </a:p>
        </p:txBody>
      </p:sp>
      <p:sp>
        <p:nvSpPr>
          <p:cNvPr id="23" name="Arrow: Right 22">
            <a:extLst>
              <a:ext uri="{FF2B5EF4-FFF2-40B4-BE49-F238E27FC236}">
                <a16:creationId xmlns:a16="http://schemas.microsoft.com/office/drawing/2014/main" id="{8DFFEA88-3C2A-F342-E1FD-5686FD975311}"/>
              </a:ext>
            </a:extLst>
          </p:cNvPr>
          <p:cNvSpPr/>
          <p:nvPr/>
        </p:nvSpPr>
        <p:spPr>
          <a:xfrm rot="8977727">
            <a:off x="3431077" y="2124336"/>
            <a:ext cx="262606" cy="198976"/>
          </a:xfrm>
          <a:prstGeom prst="rightArrow">
            <a:avLst>
              <a:gd name="adj1" fmla="val 50000"/>
              <a:gd name="adj2" fmla="val 459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Arrow: Right 23">
            <a:extLst>
              <a:ext uri="{FF2B5EF4-FFF2-40B4-BE49-F238E27FC236}">
                <a16:creationId xmlns:a16="http://schemas.microsoft.com/office/drawing/2014/main" id="{6CBBB6AC-B740-917A-BFF0-7B392AE2FD7B}"/>
              </a:ext>
            </a:extLst>
          </p:cNvPr>
          <p:cNvSpPr/>
          <p:nvPr/>
        </p:nvSpPr>
        <p:spPr>
          <a:xfrm rot="9095967">
            <a:off x="3675094" y="678456"/>
            <a:ext cx="290985" cy="238276"/>
          </a:xfrm>
          <a:prstGeom prst="rightArrow">
            <a:avLst>
              <a:gd name="adj1" fmla="val 39413"/>
              <a:gd name="adj2" fmla="val 459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Right 16">
            <a:extLst>
              <a:ext uri="{FF2B5EF4-FFF2-40B4-BE49-F238E27FC236}">
                <a16:creationId xmlns:a16="http://schemas.microsoft.com/office/drawing/2014/main" id="{4543AEC8-F005-AB23-8AC4-08AE860136CA}"/>
              </a:ext>
            </a:extLst>
          </p:cNvPr>
          <p:cNvSpPr/>
          <p:nvPr/>
        </p:nvSpPr>
        <p:spPr>
          <a:xfrm rot="8958004">
            <a:off x="4881327" y="5168275"/>
            <a:ext cx="312207" cy="210212"/>
          </a:xfrm>
          <a:prstGeom prst="rightArrow">
            <a:avLst>
              <a:gd name="adj1" fmla="val 50000"/>
              <a:gd name="adj2" fmla="val 459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Rounded Corners 24">
            <a:extLst>
              <a:ext uri="{FF2B5EF4-FFF2-40B4-BE49-F238E27FC236}">
                <a16:creationId xmlns:a16="http://schemas.microsoft.com/office/drawing/2014/main" id="{22F62201-3CDC-9FE5-4755-C79EBEBB81C3}"/>
              </a:ext>
            </a:extLst>
          </p:cNvPr>
          <p:cNvSpPr/>
          <p:nvPr/>
        </p:nvSpPr>
        <p:spPr>
          <a:xfrm flipV="1">
            <a:off x="8929396" y="6397440"/>
            <a:ext cx="659542" cy="4571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15344D7B-639A-D321-2ED9-EFE96F507B83}"/>
              </a:ext>
            </a:extLst>
          </p:cNvPr>
          <p:cNvSpPr/>
          <p:nvPr/>
        </p:nvSpPr>
        <p:spPr>
          <a:xfrm>
            <a:off x="3412501" y="5156554"/>
            <a:ext cx="1355442" cy="39808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81754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896476C0-BF9F-BB7D-A168-8322620FEBD5}"/>
              </a:ext>
            </a:extLst>
          </p:cNvPr>
          <p:cNvSpPr/>
          <p:nvPr/>
        </p:nvSpPr>
        <p:spPr>
          <a:xfrm>
            <a:off x="6991350" y="4895850"/>
            <a:ext cx="2362200" cy="1685926"/>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pic>
        <p:nvPicPr>
          <p:cNvPr id="3" name="Picture 2">
            <a:extLst>
              <a:ext uri="{FF2B5EF4-FFF2-40B4-BE49-F238E27FC236}">
                <a16:creationId xmlns:a16="http://schemas.microsoft.com/office/drawing/2014/main" id="{4C6603C3-75E0-E0C2-7EAC-1D6BCEE86B0F}"/>
              </a:ext>
            </a:extLst>
          </p:cNvPr>
          <p:cNvPicPr>
            <a:picLocks noChangeAspect="1"/>
          </p:cNvPicPr>
          <p:nvPr/>
        </p:nvPicPr>
        <p:blipFill>
          <a:blip r:embed="rId2"/>
          <a:stretch>
            <a:fillRect/>
          </a:stretch>
        </p:blipFill>
        <p:spPr>
          <a:xfrm>
            <a:off x="142875" y="260102"/>
            <a:ext cx="11906250" cy="3305177"/>
          </a:xfrm>
          <a:prstGeom prst="rect">
            <a:avLst/>
          </a:prstGeom>
        </p:spPr>
      </p:pic>
      <p:pic>
        <p:nvPicPr>
          <p:cNvPr id="5" name="Picture 4">
            <a:extLst>
              <a:ext uri="{FF2B5EF4-FFF2-40B4-BE49-F238E27FC236}">
                <a16:creationId xmlns:a16="http://schemas.microsoft.com/office/drawing/2014/main" id="{627E150F-9CE8-692A-C7EA-1B36180E66A9}"/>
              </a:ext>
            </a:extLst>
          </p:cNvPr>
          <p:cNvPicPr>
            <a:picLocks noChangeAspect="1"/>
          </p:cNvPicPr>
          <p:nvPr/>
        </p:nvPicPr>
        <p:blipFill>
          <a:blip r:embed="rId3"/>
          <a:stretch>
            <a:fillRect/>
          </a:stretch>
        </p:blipFill>
        <p:spPr>
          <a:xfrm>
            <a:off x="1937857" y="3685601"/>
            <a:ext cx="10111268" cy="3068198"/>
          </a:xfrm>
          <a:prstGeom prst="rect">
            <a:avLst/>
          </a:prstGeom>
        </p:spPr>
      </p:pic>
      <p:sp>
        <p:nvSpPr>
          <p:cNvPr id="2" name="Arrow: Down 1">
            <a:extLst>
              <a:ext uri="{FF2B5EF4-FFF2-40B4-BE49-F238E27FC236}">
                <a16:creationId xmlns:a16="http://schemas.microsoft.com/office/drawing/2014/main" id="{F124B47B-DB51-6400-B01D-389FE92D11C0}"/>
              </a:ext>
            </a:extLst>
          </p:cNvPr>
          <p:cNvSpPr/>
          <p:nvPr/>
        </p:nvSpPr>
        <p:spPr>
          <a:xfrm rot="4491879">
            <a:off x="1858459" y="442515"/>
            <a:ext cx="427013" cy="3933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Arrow: Right 3">
            <a:extLst>
              <a:ext uri="{FF2B5EF4-FFF2-40B4-BE49-F238E27FC236}">
                <a16:creationId xmlns:a16="http://schemas.microsoft.com/office/drawing/2014/main" id="{4A811D97-9DC9-EF3D-03E8-76AD59513707}"/>
              </a:ext>
            </a:extLst>
          </p:cNvPr>
          <p:cNvSpPr/>
          <p:nvPr/>
        </p:nvSpPr>
        <p:spPr>
          <a:xfrm rot="20603926">
            <a:off x="6526570" y="4937147"/>
            <a:ext cx="344660" cy="3809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BF99D82-FD5D-4C50-35DE-F2D95CAB4456}"/>
              </a:ext>
            </a:extLst>
          </p:cNvPr>
          <p:cNvSpPr txBox="1"/>
          <p:nvPr/>
        </p:nvSpPr>
        <p:spPr>
          <a:xfrm>
            <a:off x="4658459" y="4982319"/>
            <a:ext cx="1665432" cy="400110"/>
          </a:xfrm>
          <a:prstGeom prst="rect">
            <a:avLst/>
          </a:prstGeom>
          <a:solidFill>
            <a:srgbClr val="FFFF00"/>
          </a:solidFill>
        </p:spPr>
        <p:txBody>
          <a:bodyPr wrap="square" rtlCol="0">
            <a:spAutoFit/>
          </a:bodyPr>
          <a:lstStyle/>
          <a:p>
            <a:r>
              <a:rPr lang="en-US" sz="1000" b="1" dirty="0">
                <a:solidFill>
                  <a:schemeClr val="bg1"/>
                </a:solidFill>
              </a:rPr>
              <a:t>Email notifications will be sent from Coupa</a:t>
            </a:r>
          </a:p>
        </p:txBody>
      </p:sp>
      <p:sp>
        <p:nvSpPr>
          <p:cNvPr id="9" name="TextBox 8">
            <a:extLst>
              <a:ext uri="{FF2B5EF4-FFF2-40B4-BE49-F238E27FC236}">
                <a16:creationId xmlns:a16="http://schemas.microsoft.com/office/drawing/2014/main" id="{81BEDF18-DD56-8E3B-9D70-7E644320AA26}"/>
              </a:ext>
            </a:extLst>
          </p:cNvPr>
          <p:cNvSpPr txBox="1"/>
          <p:nvPr/>
        </p:nvSpPr>
        <p:spPr>
          <a:xfrm>
            <a:off x="2470304" y="337350"/>
            <a:ext cx="1665432" cy="553998"/>
          </a:xfrm>
          <a:prstGeom prst="rect">
            <a:avLst/>
          </a:prstGeom>
          <a:solidFill>
            <a:srgbClr val="FFFF00"/>
          </a:solidFill>
        </p:spPr>
        <p:txBody>
          <a:bodyPr wrap="square" rtlCol="0">
            <a:spAutoFit/>
          </a:bodyPr>
          <a:lstStyle/>
          <a:p>
            <a:r>
              <a:rPr lang="en-US" sz="1000" b="1" dirty="0">
                <a:solidFill>
                  <a:schemeClr val="bg1"/>
                </a:solidFill>
              </a:rPr>
              <a:t>Access Invoices page from the Coupa home to review all invoices</a:t>
            </a:r>
          </a:p>
        </p:txBody>
      </p:sp>
    </p:spTree>
    <p:extLst>
      <p:ext uri="{BB962C8B-B14F-4D97-AF65-F5344CB8AC3E}">
        <p14:creationId xmlns:p14="http://schemas.microsoft.com/office/powerpoint/2010/main" val="12168599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EEBA4D-FB88-9A06-0A4B-6AC1EC36A813}"/>
              </a:ext>
            </a:extLst>
          </p:cNvPr>
          <p:cNvSpPr>
            <a:spLocks noGrp="1"/>
          </p:cNvSpPr>
          <p:nvPr>
            <p:ph type="title"/>
          </p:nvPr>
        </p:nvSpPr>
        <p:spPr>
          <a:xfrm>
            <a:off x="2311147" y="0"/>
            <a:ext cx="7569706" cy="587829"/>
          </a:xfrm>
        </p:spPr>
        <p:txBody>
          <a:bodyPr anchor="ctr">
            <a:normAutofit fontScale="90000"/>
          </a:bodyPr>
          <a:lstStyle/>
          <a:p>
            <a:pPr algn="ctr"/>
            <a:r>
              <a:rPr lang="en-US" dirty="0"/>
              <a:t>Sourcing Module - CSP</a:t>
            </a:r>
          </a:p>
        </p:txBody>
      </p:sp>
      <p:sp>
        <p:nvSpPr>
          <p:cNvPr id="7" name="Rectangle: Rounded Corners 6">
            <a:extLst>
              <a:ext uri="{FF2B5EF4-FFF2-40B4-BE49-F238E27FC236}">
                <a16:creationId xmlns:a16="http://schemas.microsoft.com/office/drawing/2014/main" id="{896476C0-BF9F-BB7D-A168-8322620FEBD5}"/>
              </a:ext>
            </a:extLst>
          </p:cNvPr>
          <p:cNvSpPr/>
          <p:nvPr/>
        </p:nvSpPr>
        <p:spPr>
          <a:xfrm>
            <a:off x="6991350" y="4895850"/>
            <a:ext cx="2362200" cy="1685926"/>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5" name="TextBox 14">
            <a:extLst>
              <a:ext uri="{FF2B5EF4-FFF2-40B4-BE49-F238E27FC236}">
                <a16:creationId xmlns:a16="http://schemas.microsoft.com/office/drawing/2014/main" id="{321B6AE3-2FF7-85B3-41D9-7ACB879D65C8}"/>
              </a:ext>
            </a:extLst>
          </p:cNvPr>
          <p:cNvSpPr txBox="1"/>
          <p:nvPr/>
        </p:nvSpPr>
        <p:spPr>
          <a:xfrm>
            <a:off x="10545938" y="1206449"/>
            <a:ext cx="1220710" cy="4401205"/>
          </a:xfrm>
          <a:prstGeom prst="rect">
            <a:avLst/>
          </a:prstGeom>
          <a:solidFill>
            <a:srgbClr val="FFFF00"/>
          </a:solidFill>
        </p:spPr>
        <p:txBody>
          <a:bodyPr wrap="square" rtlCol="0">
            <a:spAutoFit/>
          </a:bodyPr>
          <a:lstStyle/>
          <a:p>
            <a:pPr marL="171450" indent="-171450">
              <a:buFontTx/>
              <a:buChar char="-"/>
            </a:pPr>
            <a:r>
              <a:rPr lang="en-US" sz="1000" b="1" u="sng" dirty="0">
                <a:solidFill>
                  <a:schemeClr val="bg1"/>
                </a:solidFill>
              </a:rPr>
              <a:t>All Public: </a:t>
            </a:r>
            <a:r>
              <a:rPr lang="en-US" sz="1000" b="1" dirty="0">
                <a:solidFill>
                  <a:schemeClr val="bg1"/>
                </a:solidFill>
              </a:rPr>
              <a:t>Displays all active sourcing events </a:t>
            </a:r>
          </a:p>
          <a:p>
            <a:pPr marL="171450" indent="-171450">
              <a:buFontTx/>
              <a:buChar char="-"/>
            </a:pPr>
            <a:endParaRPr lang="en-US" sz="1000" b="1" dirty="0">
              <a:solidFill>
                <a:schemeClr val="bg1"/>
              </a:solidFill>
            </a:endParaRPr>
          </a:p>
          <a:p>
            <a:pPr marL="171450" indent="-171450">
              <a:buFontTx/>
              <a:buChar char="-"/>
            </a:pPr>
            <a:r>
              <a:rPr lang="en-US" sz="1000" b="1" u="sng" dirty="0">
                <a:solidFill>
                  <a:schemeClr val="bg1"/>
                </a:solidFill>
              </a:rPr>
              <a:t>My Category: </a:t>
            </a:r>
            <a:r>
              <a:rPr lang="en-US" sz="1000" b="1" dirty="0">
                <a:solidFill>
                  <a:schemeClr val="bg1"/>
                </a:solidFill>
              </a:rPr>
              <a:t>Displays all events in the categories selected in the supplier’s Product and Service Categories section of their profile</a:t>
            </a:r>
          </a:p>
          <a:p>
            <a:pPr marL="171450" indent="-171450">
              <a:buFontTx/>
              <a:buChar char="-"/>
            </a:pPr>
            <a:endParaRPr lang="en-US" sz="1000" b="1" dirty="0">
              <a:solidFill>
                <a:schemeClr val="bg1"/>
              </a:solidFill>
            </a:endParaRPr>
          </a:p>
          <a:p>
            <a:pPr marL="171450" indent="-171450">
              <a:buFontTx/>
              <a:buChar char="-"/>
            </a:pPr>
            <a:r>
              <a:rPr lang="en-US" sz="1000" b="1" u="sng" dirty="0">
                <a:solidFill>
                  <a:schemeClr val="bg1"/>
                </a:solidFill>
              </a:rPr>
              <a:t>My Events: </a:t>
            </a:r>
            <a:r>
              <a:rPr lang="en-US" sz="1000" b="1" dirty="0">
                <a:solidFill>
                  <a:schemeClr val="bg1"/>
                </a:solidFill>
              </a:rPr>
              <a:t>Displays all events the supplier is participating in</a:t>
            </a:r>
          </a:p>
          <a:p>
            <a:pPr marL="171450" indent="-171450">
              <a:buFontTx/>
              <a:buChar char="-"/>
            </a:pPr>
            <a:endParaRPr lang="en-US" sz="1000" b="1" dirty="0">
              <a:solidFill>
                <a:schemeClr val="bg1"/>
              </a:solidFill>
            </a:endParaRPr>
          </a:p>
          <a:p>
            <a:pPr marL="171450" indent="-171450">
              <a:buFontTx/>
              <a:buChar char="-"/>
            </a:pPr>
            <a:r>
              <a:rPr lang="en-US" sz="1000" b="1" u="sng" dirty="0">
                <a:solidFill>
                  <a:schemeClr val="bg1"/>
                </a:solidFill>
              </a:rPr>
              <a:t>Past Events: </a:t>
            </a:r>
            <a:r>
              <a:rPr lang="en-US" sz="1000" b="1" dirty="0">
                <a:solidFill>
                  <a:schemeClr val="bg1"/>
                </a:solidFill>
              </a:rPr>
              <a:t>Displays all past events the supplier has participated in </a:t>
            </a:r>
          </a:p>
        </p:txBody>
      </p:sp>
      <p:sp>
        <p:nvSpPr>
          <p:cNvPr id="16" name="TextBox 15">
            <a:extLst>
              <a:ext uri="{FF2B5EF4-FFF2-40B4-BE49-F238E27FC236}">
                <a16:creationId xmlns:a16="http://schemas.microsoft.com/office/drawing/2014/main" id="{555421C7-3921-8FA5-4311-35FB2F44B5DC}"/>
              </a:ext>
            </a:extLst>
          </p:cNvPr>
          <p:cNvSpPr txBox="1"/>
          <p:nvPr/>
        </p:nvSpPr>
        <p:spPr>
          <a:xfrm>
            <a:off x="410790" y="1206449"/>
            <a:ext cx="1192904" cy="4555093"/>
          </a:xfrm>
          <a:prstGeom prst="rect">
            <a:avLst/>
          </a:prstGeom>
          <a:solidFill>
            <a:srgbClr val="FFFF00"/>
          </a:solidFill>
        </p:spPr>
        <p:txBody>
          <a:bodyPr wrap="square" rtlCol="0">
            <a:spAutoFit/>
          </a:bodyPr>
          <a:lstStyle/>
          <a:p>
            <a:pPr marL="171450" indent="-171450">
              <a:buFontTx/>
              <a:buChar char="-"/>
            </a:pPr>
            <a:r>
              <a:rPr lang="en-US" sz="1000" b="1" dirty="0">
                <a:solidFill>
                  <a:schemeClr val="bg1"/>
                </a:solidFill>
              </a:rPr>
              <a:t>Coupa Supplier Portal is a tool to manage quoting throughout the Sourcing Events</a:t>
            </a:r>
          </a:p>
          <a:p>
            <a:pPr marL="171450" indent="-171450">
              <a:buFontTx/>
              <a:buChar char="-"/>
            </a:pPr>
            <a:endParaRPr lang="en-US" sz="1000" b="1" dirty="0">
              <a:solidFill>
                <a:schemeClr val="bg1"/>
              </a:solidFill>
            </a:endParaRPr>
          </a:p>
          <a:p>
            <a:pPr marL="171450" indent="-171450">
              <a:buFontTx/>
              <a:buChar char="-"/>
            </a:pPr>
            <a:r>
              <a:rPr lang="en-US" sz="1000" b="1" dirty="0">
                <a:solidFill>
                  <a:schemeClr val="bg1"/>
                </a:solidFill>
              </a:rPr>
              <a:t>Accessing public sourcing events is an important way that supplier can find new business &amp; have full visibility in the CSP on their quoting process</a:t>
            </a:r>
          </a:p>
          <a:p>
            <a:endParaRPr lang="en-US" sz="1000" b="1" dirty="0">
              <a:solidFill>
                <a:schemeClr val="bg1"/>
              </a:solidFill>
            </a:endParaRPr>
          </a:p>
          <a:p>
            <a:pPr marL="171450" indent="-171450">
              <a:buFontTx/>
              <a:buChar char="-"/>
            </a:pPr>
            <a:r>
              <a:rPr lang="en-US" sz="1000" b="1" dirty="0">
                <a:solidFill>
                  <a:schemeClr val="bg1"/>
                </a:solidFill>
              </a:rPr>
              <a:t>Supplier can access the Sourcing Module tab to review, confirm and participate in any upcoming sourcing event</a:t>
            </a:r>
          </a:p>
        </p:txBody>
      </p:sp>
      <p:pic>
        <p:nvPicPr>
          <p:cNvPr id="9" name="Picture 8" descr="A screenshot of a computer&#10;&#10;Description automatically generated with medium confidence">
            <a:extLst>
              <a:ext uri="{FF2B5EF4-FFF2-40B4-BE49-F238E27FC236}">
                <a16:creationId xmlns:a16="http://schemas.microsoft.com/office/drawing/2014/main" id="{3FDD53D8-B811-4D1F-27ED-0FD9FD75B0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8885" y="704285"/>
            <a:ext cx="8331861" cy="5731972"/>
          </a:xfrm>
          <a:prstGeom prst="rect">
            <a:avLst/>
          </a:prstGeom>
        </p:spPr>
      </p:pic>
      <p:sp>
        <p:nvSpPr>
          <p:cNvPr id="17" name="Arrow: Right 16">
            <a:extLst>
              <a:ext uri="{FF2B5EF4-FFF2-40B4-BE49-F238E27FC236}">
                <a16:creationId xmlns:a16="http://schemas.microsoft.com/office/drawing/2014/main" id="{4543AEC8-F005-AB23-8AC4-08AE860136CA}"/>
              </a:ext>
            </a:extLst>
          </p:cNvPr>
          <p:cNvSpPr/>
          <p:nvPr/>
        </p:nvSpPr>
        <p:spPr>
          <a:xfrm rot="13656413">
            <a:off x="9125414" y="1505121"/>
            <a:ext cx="282097" cy="237772"/>
          </a:xfrm>
          <a:prstGeom prst="rightArrow">
            <a:avLst>
              <a:gd name="adj1" fmla="val 50000"/>
              <a:gd name="adj2" fmla="val 459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A67DCB89-DAA3-75AC-14D7-D8FFC51CE786}"/>
              </a:ext>
            </a:extLst>
          </p:cNvPr>
          <p:cNvSpPr/>
          <p:nvPr/>
        </p:nvSpPr>
        <p:spPr>
          <a:xfrm rot="8117090">
            <a:off x="3550758" y="2315396"/>
            <a:ext cx="329213" cy="311969"/>
          </a:xfrm>
          <a:prstGeom prst="rightArrow">
            <a:avLst>
              <a:gd name="adj1" fmla="val 50000"/>
              <a:gd name="adj2" fmla="val 459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1963067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FA3542-7739-08A7-9593-68B30C1BB344}"/>
              </a:ext>
            </a:extLst>
          </p:cNvPr>
          <p:cNvSpPr>
            <a:spLocks noGrp="1"/>
          </p:cNvSpPr>
          <p:nvPr>
            <p:ph type="ctrTitle"/>
          </p:nvPr>
        </p:nvSpPr>
        <p:spPr>
          <a:xfrm>
            <a:off x="3686175" y="2523931"/>
            <a:ext cx="4819650" cy="1810138"/>
          </a:xfrm>
        </p:spPr>
        <p:txBody>
          <a:bodyPr vert="horz" lIns="91440" tIns="45720" rIns="91440" bIns="45720" rtlCol="0" anchor="b">
            <a:normAutofit fontScale="90000"/>
          </a:bodyPr>
          <a:lstStyle/>
          <a:p>
            <a:pPr marL="0" marR="0" algn="ctr">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Supplier Landing Page</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u="sng"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Suppliers | Allegro </a:t>
            </a:r>
            <a:r>
              <a:rPr lang="en-US" sz="1800" u="sng" dirty="0" err="1">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MicroSystems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latin typeface="Calibri" panose="020F0502020204030204" pitchFamily="34" charset="0"/>
                <a:ea typeface="Calibri" panose="020F0502020204030204" pitchFamily="34" charset="0"/>
                <a:cs typeface="Times New Roman" panose="02020603050405020304" pitchFamily="18" charset="0"/>
              </a:rPr>
              <a:t>Coupa Frequently Asked Questions: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u="sng"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https://supplier.coupa.com/help/faqs/</a:t>
            </a:r>
            <a:b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latin typeface="Calibri" panose="020F0502020204030204" pitchFamily="34" charset="0"/>
                <a:ea typeface="Calibri" panose="020F0502020204030204" pitchFamily="34" charset="0"/>
                <a:cs typeface="Times New Roman" panose="02020603050405020304" pitchFamily="18" charset="0"/>
              </a:rPr>
              <a:t>Coupa Procurement Contact</a:t>
            </a:r>
            <a:b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br>
            <a:r>
              <a:rPr lang="en-US" sz="1800" u="sng"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coupaprocurement@allegromicro.com</a:t>
            </a:r>
            <a:endParaRPr lang="en-US" sz="6000" kern="1200" dirty="0">
              <a:solidFill>
                <a:schemeClr val="tx2">
                  <a:lumMod val="50000"/>
                  <a:lumOff val="50000"/>
                </a:schemeClr>
              </a:solidFill>
              <a:latin typeface="+mj-lt"/>
              <a:ea typeface="+mj-ea"/>
              <a:cs typeface="+mj-cs"/>
            </a:endParaRPr>
          </a:p>
        </p:txBody>
      </p:sp>
    </p:spTree>
    <p:extLst>
      <p:ext uri="{BB962C8B-B14F-4D97-AF65-F5344CB8AC3E}">
        <p14:creationId xmlns:p14="http://schemas.microsoft.com/office/powerpoint/2010/main" val="2598031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AFA3D6C-720B-3CF2-5946-2D90A82991EA}"/>
              </a:ext>
            </a:extLst>
          </p:cNvPr>
          <p:cNvSpPr>
            <a:spLocks noGrp="1"/>
          </p:cNvSpPr>
          <p:nvPr>
            <p:ph type="title"/>
          </p:nvPr>
        </p:nvSpPr>
        <p:spPr>
          <a:xfrm>
            <a:off x="2311147" y="35737"/>
            <a:ext cx="7512361" cy="434046"/>
          </a:xfrm>
        </p:spPr>
        <p:txBody>
          <a:bodyPr anchor="ctr">
            <a:normAutofit fontScale="90000"/>
          </a:bodyPr>
          <a:lstStyle/>
          <a:p>
            <a:pPr algn="ctr"/>
            <a:r>
              <a:rPr lang="en-US" dirty="0"/>
              <a:t>Accessing Coupa Supplier Portal</a:t>
            </a:r>
          </a:p>
        </p:txBody>
      </p:sp>
      <p:pic>
        <p:nvPicPr>
          <p:cNvPr id="5" name="Content Placeholder 4">
            <a:extLst>
              <a:ext uri="{FF2B5EF4-FFF2-40B4-BE49-F238E27FC236}">
                <a16:creationId xmlns:a16="http://schemas.microsoft.com/office/drawing/2014/main" id="{EC64AD0A-2731-1C57-9EA7-F54C0FD32C0C}"/>
              </a:ext>
            </a:extLst>
          </p:cNvPr>
          <p:cNvPicPr>
            <a:picLocks noGrp="1" noChangeAspect="1"/>
          </p:cNvPicPr>
          <p:nvPr>
            <p:ph idx="1"/>
          </p:nvPr>
        </p:nvPicPr>
        <p:blipFill>
          <a:blip r:embed="rId2"/>
          <a:stretch>
            <a:fillRect/>
          </a:stretch>
        </p:blipFill>
        <p:spPr>
          <a:xfrm>
            <a:off x="1153786" y="840202"/>
            <a:ext cx="10024247" cy="5640497"/>
          </a:xfrm>
        </p:spPr>
      </p:pic>
      <p:sp>
        <p:nvSpPr>
          <p:cNvPr id="7" name="Arrow: Up 6">
            <a:extLst>
              <a:ext uri="{FF2B5EF4-FFF2-40B4-BE49-F238E27FC236}">
                <a16:creationId xmlns:a16="http://schemas.microsoft.com/office/drawing/2014/main" id="{3A00476C-DC55-BC73-D2BC-119A07711A36}"/>
              </a:ext>
            </a:extLst>
          </p:cNvPr>
          <p:cNvSpPr/>
          <p:nvPr/>
        </p:nvSpPr>
        <p:spPr>
          <a:xfrm rot="17632357">
            <a:off x="10273727" y="1059953"/>
            <a:ext cx="161144" cy="1645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 name="Arrow: Right 8">
            <a:extLst>
              <a:ext uri="{FF2B5EF4-FFF2-40B4-BE49-F238E27FC236}">
                <a16:creationId xmlns:a16="http://schemas.microsoft.com/office/drawing/2014/main" id="{7C2E3678-80F0-EA6D-1CBC-6C4BCD9203B5}"/>
              </a:ext>
            </a:extLst>
          </p:cNvPr>
          <p:cNvSpPr/>
          <p:nvPr/>
        </p:nvSpPr>
        <p:spPr>
          <a:xfrm>
            <a:off x="8113379" y="917764"/>
            <a:ext cx="153544" cy="1436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 name="Arrow: Right 2">
            <a:extLst>
              <a:ext uri="{FF2B5EF4-FFF2-40B4-BE49-F238E27FC236}">
                <a16:creationId xmlns:a16="http://schemas.microsoft.com/office/drawing/2014/main" id="{0B0D4DD2-8C40-D8D5-64EE-229776EDB197}"/>
              </a:ext>
            </a:extLst>
          </p:cNvPr>
          <p:cNvSpPr/>
          <p:nvPr/>
        </p:nvSpPr>
        <p:spPr>
          <a:xfrm rot="2544987">
            <a:off x="1202680" y="1183412"/>
            <a:ext cx="218041" cy="2295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 name="Arrow: Right 11">
            <a:extLst>
              <a:ext uri="{FF2B5EF4-FFF2-40B4-BE49-F238E27FC236}">
                <a16:creationId xmlns:a16="http://schemas.microsoft.com/office/drawing/2014/main" id="{2DE6F11D-7C61-00AE-EC1D-416752BE7438}"/>
              </a:ext>
            </a:extLst>
          </p:cNvPr>
          <p:cNvSpPr/>
          <p:nvPr/>
        </p:nvSpPr>
        <p:spPr>
          <a:xfrm rot="19872596">
            <a:off x="1139137" y="2931324"/>
            <a:ext cx="239470" cy="2296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4" name="Rectangle: Rounded Corners 13">
            <a:extLst>
              <a:ext uri="{FF2B5EF4-FFF2-40B4-BE49-F238E27FC236}">
                <a16:creationId xmlns:a16="http://schemas.microsoft.com/office/drawing/2014/main" id="{23B2CF67-F10E-375E-6077-6B66AB1D85C8}"/>
              </a:ext>
            </a:extLst>
          </p:cNvPr>
          <p:cNvSpPr/>
          <p:nvPr/>
        </p:nvSpPr>
        <p:spPr>
          <a:xfrm>
            <a:off x="2616343" y="1245280"/>
            <a:ext cx="611515" cy="21394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522AB388-DC43-3B89-0FEC-C74B99CFFB8B}"/>
              </a:ext>
            </a:extLst>
          </p:cNvPr>
          <p:cNvSpPr/>
          <p:nvPr/>
        </p:nvSpPr>
        <p:spPr>
          <a:xfrm>
            <a:off x="5207401" y="1232669"/>
            <a:ext cx="591447" cy="22655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B2D47DC-8D6B-F11A-D109-5CE7CDD0E28C}"/>
              </a:ext>
            </a:extLst>
          </p:cNvPr>
          <p:cNvSpPr/>
          <p:nvPr/>
        </p:nvSpPr>
        <p:spPr>
          <a:xfrm>
            <a:off x="1444037" y="1527052"/>
            <a:ext cx="483184" cy="23489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D313815-99C3-CDF7-32D7-FF6059B1198D}"/>
              </a:ext>
            </a:extLst>
          </p:cNvPr>
          <p:cNvSpPr txBox="1"/>
          <p:nvPr/>
        </p:nvSpPr>
        <p:spPr>
          <a:xfrm>
            <a:off x="6484576" y="575631"/>
            <a:ext cx="1549056" cy="553998"/>
          </a:xfrm>
          <a:prstGeom prst="rect">
            <a:avLst/>
          </a:prstGeom>
          <a:solidFill>
            <a:srgbClr val="FFFF00"/>
          </a:solidFill>
        </p:spPr>
        <p:txBody>
          <a:bodyPr wrap="square" rtlCol="0">
            <a:spAutoFit/>
          </a:bodyPr>
          <a:lstStyle/>
          <a:p>
            <a:r>
              <a:rPr lang="en-US" sz="1000" b="1" dirty="0">
                <a:solidFill>
                  <a:schemeClr val="bg1"/>
                </a:solidFill>
              </a:rPr>
              <a:t>Access Coupa Supplier Portal – Username, Settings, Activity, &amp; Inbox</a:t>
            </a:r>
          </a:p>
        </p:txBody>
      </p:sp>
      <p:sp>
        <p:nvSpPr>
          <p:cNvPr id="13" name="TextBox 12">
            <a:extLst>
              <a:ext uri="{FF2B5EF4-FFF2-40B4-BE49-F238E27FC236}">
                <a16:creationId xmlns:a16="http://schemas.microsoft.com/office/drawing/2014/main" id="{2B19DC18-B866-9DB7-64DC-12EEFE59D14A}"/>
              </a:ext>
            </a:extLst>
          </p:cNvPr>
          <p:cNvSpPr txBox="1"/>
          <p:nvPr/>
        </p:nvSpPr>
        <p:spPr>
          <a:xfrm>
            <a:off x="16011" y="3351416"/>
            <a:ext cx="1118931" cy="861774"/>
          </a:xfrm>
          <a:prstGeom prst="rect">
            <a:avLst/>
          </a:prstGeom>
          <a:solidFill>
            <a:srgbClr val="FFFF00"/>
          </a:solidFill>
        </p:spPr>
        <p:txBody>
          <a:bodyPr wrap="square" rtlCol="0">
            <a:spAutoFit/>
          </a:bodyPr>
          <a:lstStyle/>
          <a:p>
            <a:r>
              <a:rPr lang="en-US" sz="1000" b="1" dirty="0">
                <a:solidFill>
                  <a:schemeClr val="bg1"/>
                </a:solidFill>
              </a:rPr>
              <a:t>Profile Summary shows Registered Users, Connected Customers, Legal Entities </a:t>
            </a:r>
          </a:p>
        </p:txBody>
      </p:sp>
      <p:sp>
        <p:nvSpPr>
          <p:cNvPr id="19" name="TextBox 18">
            <a:extLst>
              <a:ext uri="{FF2B5EF4-FFF2-40B4-BE49-F238E27FC236}">
                <a16:creationId xmlns:a16="http://schemas.microsoft.com/office/drawing/2014/main" id="{D3FEDDBF-49E1-CB4A-6F31-0EF92C74F1E5}"/>
              </a:ext>
            </a:extLst>
          </p:cNvPr>
          <p:cNvSpPr txBox="1"/>
          <p:nvPr/>
        </p:nvSpPr>
        <p:spPr>
          <a:xfrm>
            <a:off x="16011" y="1165777"/>
            <a:ext cx="1172626" cy="553998"/>
          </a:xfrm>
          <a:prstGeom prst="rect">
            <a:avLst/>
          </a:prstGeom>
          <a:solidFill>
            <a:srgbClr val="FFFF00"/>
          </a:solidFill>
        </p:spPr>
        <p:txBody>
          <a:bodyPr wrap="square" rtlCol="0">
            <a:spAutoFit/>
          </a:bodyPr>
          <a:lstStyle/>
          <a:p>
            <a:r>
              <a:rPr lang="en-US" sz="1000" b="1" dirty="0">
                <a:solidFill>
                  <a:schemeClr val="bg1"/>
                </a:solidFill>
              </a:rPr>
              <a:t>Select Home page to review Profile Summary</a:t>
            </a:r>
          </a:p>
        </p:txBody>
      </p:sp>
      <p:sp>
        <p:nvSpPr>
          <p:cNvPr id="20" name="TextBox 19">
            <a:extLst>
              <a:ext uri="{FF2B5EF4-FFF2-40B4-BE49-F238E27FC236}">
                <a16:creationId xmlns:a16="http://schemas.microsoft.com/office/drawing/2014/main" id="{75BB20B2-BCC8-966E-095C-0F62C8375C4F}"/>
              </a:ext>
            </a:extLst>
          </p:cNvPr>
          <p:cNvSpPr txBox="1"/>
          <p:nvPr/>
        </p:nvSpPr>
        <p:spPr>
          <a:xfrm>
            <a:off x="11214330" y="1142215"/>
            <a:ext cx="884905" cy="861774"/>
          </a:xfrm>
          <a:prstGeom prst="rect">
            <a:avLst/>
          </a:prstGeom>
          <a:solidFill>
            <a:srgbClr val="FFFF00"/>
          </a:solidFill>
        </p:spPr>
        <p:txBody>
          <a:bodyPr wrap="square" rtlCol="0">
            <a:spAutoFit/>
          </a:bodyPr>
          <a:lstStyle/>
          <a:p>
            <a:r>
              <a:rPr lang="en-US" sz="1000" b="1" dirty="0">
                <a:solidFill>
                  <a:schemeClr val="bg1"/>
                </a:solidFill>
              </a:rPr>
              <a:t>Review Notifications</a:t>
            </a:r>
          </a:p>
          <a:p>
            <a:r>
              <a:rPr lang="en-US" sz="1000" b="1" dirty="0">
                <a:solidFill>
                  <a:schemeClr val="bg1"/>
                </a:solidFill>
              </a:rPr>
              <a:t>for recent </a:t>
            </a:r>
          </a:p>
          <a:p>
            <a:r>
              <a:rPr lang="en-US" sz="1000" b="1" dirty="0">
                <a:solidFill>
                  <a:schemeClr val="bg1"/>
                </a:solidFill>
              </a:rPr>
              <a:t>updates in </a:t>
            </a:r>
          </a:p>
          <a:p>
            <a:r>
              <a:rPr lang="en-US" sz="1000" b="1" dirty="0">
                <a:solidFill>
                  <a:schemeClr val="bg1"/>
                </a:solidFill>
              </a:rPr>
              <a:t>system</a:t>
            </a:r>
          </a:p>
        </p:txBody>
      </p:sp>
      <p:sp>
        <p:nvSpPr>
          <p:cNvPr id="24" name="TextBox 23">
            <a:extLst>
              <a:ext uri="{FF2B5EF4-FFF2-40B4-BE49-F238E27FC236}">
                <a16:creationId xmlns:a16="http://schemas.microsoft.com/office/drawing/2014/main" id="{031AA435-7DF2-29D0-C219-7E72A766DC6C}"/>
              </a:ext>
            </a:extLst>
          </p:cNvPr>
          <p:cNvSpPr txBox="1"/>
          <p:nvPr/>
        </p:nvSpPr>
        <p:spPr>
          <a:xfrm>
            <a:off x="2262284" y="1643958"/>
            <a:ext cx="1319631" cy="246221"/>
          </a:xfrm>
          <a:prstGeom prst="rect">
            <a:avLst/>
          </a:prstGeom>
          <a:solidFill>
            <a:srgbClr val="FFFF00"/>
          </a:solidFill>
        </p:spPr>
        <p:txBody>
          <a:bodyPr wrap="square" rtlCol="0">
            <a:spAutoFit/>
          </a:bodyPr>
          <a:lstStyle/>
          <a:p>
            <a:r>
              <a:rPr lang="en-US" sz="1000" b="1" dirty="0">
                <a:solidFill>
                  <a:schemeClr val="bg1"/>
                </a:solidFill>
              </a:rPr>
              <a:t>Review Open Orders</a:t>
            </a:r>
          </a:p>
        </p:txBody>
      </p:sp>
      <p:sp>
        <p:nvSpPr>
          <p:cNvPr id="25" name="TextBox 24">
            <a:extLst>
              <a:ext uri="{FF2B5EF4-FFF2-40B4-BE49-F238E27FC236}">
                <a16:creationId xmlns:a16="http://schemas.microsoft.com/office/drawing/2014/main" id="{0362C56C-9EBC-A4F5-2925-4D6B858CB07D}"/>
              </a:ext>
            </a:extLst>
          </p:cNvPr>
          <p:cNvSpPr txBox="1"/>
          <p:nvPr/>
        </p:nvSpPr>
        <p:spPr>
          <a:xfrm>
            <a:off x="4932022" y="1638833"/>
            <a:ext cx="1093961" cy="246221"/>
          </a:xfrm>
          <a:prstGeom prst="rect">
            <a:avLst/>
          </a:prstGeom>
          <a:solidFill>
            <a:srgbClr val="FFFF00"/>
          </a:solidFill>
        </p:spPr>
        <p:txBody>
          <a:bodyPr wrap="square" rtlCol="0">
            <a:spAutoFit/>
          </a:bodyPr>
          <a:lstStyle/>
          <a:p>
            <a:r>
              <a:rPr lang="en-US" sz="1000" b="1" dirty="0">
                <a:solidFill>
                  <a:schemeClr val="bg1"/>
                </a:solidFill>
              </a:rPr>
              <a:t>Review Invoices </a:t>
            </a:r>
          </a:p>
        </p:txBody>
      </p:sp>
      <p:sp>
        <p:nvSpPr>
          <p:cNvPr id="27" name="TextBox 26">
            <a:extLst>
              <a:ext uri="{FF2B5EF4-FFF2-40B4-BE49-F238E27FC236}">
                <a16:creationId xmlns:a16="http://schemas.microsoft.com/office/drawing/2014/main" id="{EB1CF7C8-435C-E96A-A5C0-FAF52D79CBB6}"/>
              </a:ext>
            </a:extLst>
          </p:cNvPr>
          <p:cNvSpPr txBox="1"/>
          <p:nvPr/>
        </p:nvSpPr>
        <p:spPr>
          <a:xfrm>
            <a:off x="16011" y="2030044"/>
            <a:ext cx="1082634" cy="400110"/>
          </a:xfrm>
          <a:prstGeom prst="rect">
            <a:avLst/>
          </a:prstGeom>
          <a:solidFill>
            <a:srgbClr val="FFFF00"/>
          </a:solidFill>
        </p:spPr>
        <p:txBody>
          <a:bodyPr wrap="square" rtlCol="0">
            <a:spAutoFit/>
          </a:bodyPr>
          <a:lstStyle/>
          <a:p>
            <a:r>
              <a:rPr lang="en-US" sz="1000" b="1" dirty="0">
                <a:solidFill>
                  <a:schemeClr val="bg1"/>
                </a:solidFill>
              </a:rPr>
              <a:t>Review Setup Overview</a:t>
            </a:r>
          </a:p>
        </p:txBody>
      </p:sp>
      <p:sp>
        <p:nvSpPr>
          <p:cNvPr id="28" name="Arrow: Right 27">
            <a:extLst>
              <a:ext uri="{FF2B5EF4-FFF2-40B4-BE49-F238E27FC236}">
                <a16:creationId xmlns:a16="http://schemas.microsoft.com/office/drawing/2014/main" id="{1199306A-F781-80F2-9A13-6856C1621D7D}"/>
              </a:ext>
            </a:extLst>
          </p:cNvPr>
          <p:cNvSpPr/>
          <p:nvPr/>
        </p:nvSpPr>
        <p:spPr>
          <a:xfrm rot="19872596">
            <a:off x="1157982" y="1820242"/>
            <a:ext cx="239470" cy="2296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9" name="Rectangle: Rounded Corners 28">
            <a:extLst>
              <a:ext uri="{FF2B5EF4-FFF2-40B4-BE49-F238E27FC236}">
                <a16:creationId xmlns:a16="http://schemas.microsoft.com/office/drawing/2014/main" id="{C8F55E89-7520-3AEF-139E-8F2A4125D454}"/>
              </a:ext>
            </a:extLst>
          </p:cNvPr>
          <p:cNvSpPr/>
          <p:nvPr/>
        </p:nvSpPr>
        <p:spPr>
          <a:xfrm>
            <a:off x="6669919" y="1232669"/>
            <a:ext cx="653670" cy="22655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F607359-6497-7B8C-089D-8937EBD47A09}"/>
              </a:ext>
            </a:extLst>
          </p:cNvPr>
          <p:cNvSpPr txBox="1"/>
          <p:nvPr/>
        </p:nvSpPr>
        <p:spPr>
          <a:xfrm>
            <a:off x="6606344" y="1638833"/>
            <a:ext cx="1153473" cy="246221"/>
          </a:xfrm>
          <a:prstGeom prst="rect">
            <a:avLst/>
          </a:prstGeom>
          <a:solidFill>
            <a:srgbClr val="FFFF00"/>
          </a:solidFill>
        </p:spPr>
        <p:txBody>
          <a:bodyPr wrap="square" rtlCol="0">
            <a:spAutoFit/>
          </a:bodyPr>
          <a:lstStyle/>
          <a:p>
            <a:r>
              <a:rPr lang="en-US" sz="1000" b="1" dirty="0">
                <a:solidFill>
                  <a:schemeClr val="bg1"/>
                </a:solidFill>
              </a:rPr>
              <a:t>Review Payments </a:t>
            </a:r>
          </a:p>
        </p:txBody>
      </p:sp>
      <p:sp>
        <p:nvSpPr>
          <p:cNvPr id="31" name="Rectangle: Rounded Corners 30">
            <a:extLst>
              <a:ext uri="{FF2B5EF4-FFF2-40B4-BE49-F238E27FC236}">
                <a16:creationId xmlns:a16="http://schemas.microsoft.com/office/drawing/2014/main" id="{D9CC9016-885B-3CD7-9227-B7B4D88B7208}"/>
              </a:ext>
            </a:extLst>
          </p:cNvPr>
          <p:cNvSpPr/>
          <p:nvPr/>
        </p:nvSpPr>
        <p:spPr>
          <a:xfrm>
            <a:off x="8997870" y="1229934"/>
            <a:ext cx="653670" cy="22655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668CDAB7-A4E0-0854-83D2-E6A9FA788293}"/>
              </a:ext>
            </a:extLst>
          </p:cNvPr>
          <p:cNvSpPr txBox="1"/>
          <p:nvPr/>
        </p:nvSpPr>
        <p:spPr>
          <a:xfrm>
            <a:off x="8801807" y="1638834"/>
            <a:ext cx="1127910" cy="246221"/>
          </a:xfrm>
          <a:prstGeom prst="rect">
            <a:avLst/>
          </a:prstGeom>
          <a:solidFill>
            <a:srgbClr val="FFFF00"/>
          </a:solidFill>
        </p:spPr>
        <p:txBody>
          <a:bodyPr wrap="square" rtlCol="0">
            <a:spAutoFit/>
          </a:bodyPr>
          <a:lstStyle/>
          <a:p>
            <a:r>
              <a:rPr lang="en-US" sz="1000" b="1" dirty="0">
                <a:solidFill>
                  <a:schemeClr val="bg1"/>
                </a:solidFill>
              </a:rPr>
              <a:t>Review Sourcing </a:t>
            </a:r>
          </a:p>
        </p:txBody>
      </p:sp>
    </p:spTree>
    <p:extLst>
      <p:ext uri="{BB962C8B-B14F-4D97-AF65-F5344CB8AC3E}">
        <p14:creationId xmlns:p14="http://schemas.microsoft.com/office/powerpoint/2010/main" val="33573124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990"/>
    </mc:Choice>
    <mc:Fallback xmlns="">
      <p:transition spd="slow" advTm="199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EEBA4D-FB88-9A06-0A4B-6AC1EC36A813}"/>
              </a:ext>
            </a:extLst>
          </p:cNvPr>
          <p:cNvSpPr>
            <a:spLocks noGrp="1"/>
          </p:cNvSpPr>
          <p:nvPr>
            <p:ph type="title"/>
          </p:nvPr>
        </p:nvSpPr>
        <p:spPr>
          <a:xfrm>
            <a:off x="2311147" y="0"/>
            <a:ext cx="7569706" cy="681037"/>
          </a:xfrm>
        </p:spPr>
        <p:txBody>
          <a:bodyPr anchor="ctr">
            <a:normAutofit fontScale="90000"/>
          </a:bodyPr>
          <a:lstStyle/>
          <a:p>
            <a:pPr algn="ctr"/>
            <a:r>
              <a:rPr lang="en-US" dirty="0"/>
              <a:t>Active User</a:t>
            </a:r>
          </a:p>
        </p:txBody>
      </p:sp>
      <p:sp>
        <p:nvSpPr>
          <p:cNvPr id="4" name="TextBox 3">
            <a:extLst>
              <a:ext uri="{FF2B5EF4-FFF2-40B4-BE49-F238E27FC236}">
                <a16:creationId xmlns:a16="http://schemas.microsoft.com/office/drawing/2014/main" id="{339A7EFE-C148-DB46-7173-294FF5173CBB}"/>
              </a:ext>
            </a:extLst>
          </p:cNvPr>
          <p:cNvSpPr txBox="1"/>
          <p:nvPr/>
        </p:nvSpPr>
        <p:spPr>
          <a:xfrm>
            <a:off x="6067137" y="5637078"/>
            <a:ext cx="1436049" cy="1015663"/>
          </a:xfrm>
          <a:prstGeom prst="rect">
            <a:avLst/>
          </a:prstGeom>
          <a:solidFill>
            <a:srgbClr val="FFFF00"/>
          </a:solidFill>
        </p:spPr>
        <p:txBody>
          <a:bodyPr wrap="square" rtlCol="0">
            <a:spAutoFit/>
          </a:bodyPr>
          <a:lstStyle/>
          <a:p>
            <a:r>
              <a:rPr lang="en-US" sz="1000" b="1" dirty="0">
                <a:solidFill>
                  <a:schemeClr val="bg1"/>
                </a:solidFill>
              </a:rPr>
              <a:t>Supplier will add the First Name, Last Name and Email Address applicable and select send at the bottom of the Invite User form</a:t>
            </a:r>
          </a:p>
        </p:txBody>
      </p:sp>
      <p:sp>
        <p:nvSpPr>
          <p:cNvPr id="16" name="TextBox 15">
            <a:extLst>
              <a:ext uri="{FF2B5EF4-FFF2-40B4-BE49-F238E27FC236}">
                <a16:creationId xmlns:a16="http://schemas.microsoft.com/office/drawing/2014/main" id="{53273A36-2B4C-945F-D9F1-0CF18FDC9648}"/>
              </a:ext>
            </a:extLst>
          </p:cNvPr>
          <p:cNvSpPr txBox="1"/>
          <p:nvPr/>
        </p:nvSpPr>
        <p:spPr>
          <a:xfrm>
            <a:off x="874997" y="4637988"/>
            <a:ext cx="3028194" cy="400110"/>
          </a:xfrm>
          <a:prstGeom prst="rect">
            <a:avLst/>
          </a:prstGeom>
          <a:solidFill>
            <a:srgbClr val="FFFF00"/>
          </a:solidFill>
        </p:spPr>
        <p:txBody>
          <a:bodyPr wrap="square" rtlCol="0">
            <a:spAutoFit/>
          </a:bodyPr>
          <a:lstStyle/>
          <a:p>
            <a:r>
              <a:rPr lang="en-US" sz="1000" b="1" dirty="0">
                <a:solidFill>
                  <a:schemeClr val="bg1"/>
                </a:solidFill>
              </a:rPr>
              <a:t>Supplier can select “View” under Registered User to send invite to add individuals to Active User List </a:t>
            </a:r>
          </a:p>
        </p:txBody>
      </p:sp>
      <p:pic>
        <p:nvPicPr>
          <p:cNvPr id="20" name="Picture 19" descr="Graphical user interface, website">
            <a:extLst>
              <a:ext uri="{FF2B5EF4-FFF2-40B4-BE49-F238E27FC236}">
                <a16:creationId xmlns:a16="http://schemas.microsoft.com/office/drawing/2014/main" id="{E65EEEEA-9EFA-665E-38F4-112644CE25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69" y="621829"/>
            <a:ext cx="6666892" cy="3884714"/>
          </a:xfrm>
          <a:prstGeom prst="rect">
            <a:avLst/>
          </a:prstGeom>
        </p:spPr>
      </p:pic>
      <p:pic>
        <p:nvPicPr>
          <p:cNvPr id="22" name="Picture 21" descr="Graphical user interface, table&#10;&#10;Description automatically generated with medium confidence">
            <a:extLst>
              <a:ext uri="{FF2B5EF4-FFF2-40B4-BE49-F238E27FC236}">
                <a16:creationId xmlns:a16="http://schemas.microsoft.com/office/drawing/2014/main" id="{1A29AED7-FD15-99CC-6D57-7298FD534E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3222" y="618374"/>
            <a:ext cx="5651478" cy="3884714"/>
          </a:xfrm>
          <a:prstGeom prst="rect">
            <a:avLst/>
          </a:prstGeom>
        </p:spPr>
      </p:pic>
      <p:pic>
        <p:nvPicPr>
          <p:cNvPr id="24" name="Picture 23" descr="Graphical user interface, application&#10;&#10;Description automatically generated">
            <a:extLst>
              <a:ext uri="{FF2B5EF4-FFF2-40B4-BE49-F238E27FC236}">
                <a16:creationId xmlns:a16="http://schemas.microsoft.com/office/drawing/2014/main" id="{D45BAF07-FFC1-933E-B193-AD24902880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0886" y="3398646"/>
            <a:ext cx="3899133" cy="3310901"/>
          </a:xfrm>
          <a:prstGeom prst="rect">
            <a:avLst/>
          </a:prstGeom>
        </p:spPr>
      </p:pic>
      <p:sp>
        <p:nvSpPr>
          <p:cNvPr id="3" name="Arrow: Down 2">
            <a:extLst>
              <a:ext uri="{FF2B5EF4-FFF2-40B4-BE49-F238E27FC236}">
                <a16:creationId xmlns:a16="http://schemas.microsoft.com/office/drawing/2014/main" id="{8F350FE7-5832-A0D8-1FD8-1A04907DD061}"/>
              </a:ext>
            </a:extLst>
          </p:cNvPr>
          <p:cNvSpPr/>
          <p:nvPr/>
        </p:nvSpPr>
        <p:spPr>
          <a:xfrm rot="18445013">
            <a:off x="1329015" y="3270612"/>
            <a:ext cx="280292" cy="2867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6D6DA4E7-6746-F837-A491-CB6494E3E997}"/>
              </a:ext>
            </a:extLst>
          </p:cNvPr>
          <p:cNvSpPr/>
          <p:nvPr/>
        </p:nvSpPr>
        <p:spPr>
          <a:xfrm>
            <a:off x="11374308" y="1834327"/>
            <a:ext cx="575954" cy="24069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Up 5">
            <a:extLst>
              <a:ext uri="{FF2B5EF4-FFF2-40B4-BE49-F238E27FC236}">
                <a16:creationId xmlns:a16="http://schemas.microsoft.com/office/drawing/2014/main" id="{2A0FD05D-7E62-2B19-6537-0966CB09B544}"/>
              </a:ext>
            </a:extLst>
          </p:cNvPr>
          <p:cNvSpPr/>
          <p:nvPr/>
        </p:nvSpPr>
        <p:spPr>
          <a:xfrm rot="7169530">
            <a:off x="11052683" y="1744459"/>
            <a:ext cx="261655" cy="29041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TextBox 10">
            <a:extLst>
              <a:ext uri="{FF2B5EF4-FFF2-40B4-BE49-F238E27FC236}">
                <a16:creationId xmlns:a16="http://schemas.microsoft.com/office/drawing/2014/main" id="{D1957019-610D-05E0-33AB-CACE64B6C838}"/>
              </a:ext>
            </a:extLst>
          </p:cNvPr>
          <p:cNvSpPr txBox="1"/>
          <p:nvPr/>
        </p:nvSpPr>
        <p:spPr>
          <a:xfrm>
            <a:off x="6407976" y="4608554"/>
            <a:ext cx="1095210" cy="861774"/>
          </a:xfrm>
          <a:prstGeom prst="rect">
            <a:avLst/>
          </a:prstGeom>
          <a:solidFill>
            <a:srgbClr val="FFFF00"/>
          </a:solidFill>
        </p:spPr>
        <p:txBody>
          <a:bodyPr wrap="square" rtlCol="0">
            <a:spAutoFit/>
          </a:bodyPr>
          <a:lstStyle/>
          <a:p>
            <a:r>
              <a:rPr lang="en-US" sz="1000" b="1" dirty="0">
                <a:solidFill>
                  <a:schemeClr val="bg1"/>
                </a:solidFill>
              </a:rPr>
              <a:t>Supplier will select Invite User to send the Coupa Supplier Portal Invitation </a:t>
            </a:r>
          </a:p>
        </p:txBody>
      </p:sp>
      <p:sp>
        <p:nvSpPr>
          <p:cNvPr id="14" name="Arrow: Down 13">
            <a:extLst>
              <a:ext uri="{FF2B5EF4-FFF2-40B4-BE49-F238E27FC236}">
                <a16:creationId xmlns:a16="http://schemas.microsoft.com/office/drawing/2014/main" id="{117F8070-5A31-6474-A997-3514DD7B1C46}"/>
              </a:ext>
            </a:extLst>
          </p:cNvPr>
          <p:cNvSpPr/>
          <p:nvPr/>
        </p:nvSpPr>
        <p:spPr>
          <a:xfrm rot="14402757">
            <a:off x="7935804" y="3946604"/>
            <a:ext cx="232289" cy="311532"/>
          </a:xfrm>
          <a:prstGeom prst="downArrow">
            <a:avLst>
              <a:gd name="adj1" fmla="val 3084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Down 14">
            <a:extLst>
              <a:ext uri="{FF2B5EF4-FFF2-40B4-BE49-F238E27FC236}">
                <a16:creationId xmlns:a16="http://schemas.microsoft.com/office/drawing/2014/main" id="{A1BC09AF-47B6-0ECD-DF5C-E79234A75517}"/>
              </a:ext>
            </a:extLst>
          </p:cNvPr>
          <p:cNvSpPr/>
          <p:nvPr/>
        </p:nvSpPr>
        <p:spPr>
          <a:xfrm rot="18593263">
            <a:off x="10803619" y="6408829"/>
            <a:ext cx="219887" cy="240734"/>
          </a:xfrm>
          <a:prstGeom prst="downArrow">
            <a:avLst>
              <a:gd name="adj1" fmla="val 3084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FEEFA799-D84A-CAC6-1073-6F2E2CC367D5}"/>
              </a:ext>
            </a:extLst>
          </p:cNvPr>
          <p:cNvSpPr/>
          <p:nvPr/>
        </p:nvSpPr>
        <p:spPr>
          <a:xfrm>
            <a:off x="8212013" y="3696509"/>
            <a:ext cx="2780700" cy="75370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53587783-9C11-2B34-5815-708743CBFF57}"/>
              </a:ext>
            </a:extLst>
          </p:cNvPr>
          <p:cNvSpPr/>
          <p:nvPr/>
        </p:nvSpPr>
        <p:spPr>
          <a:xfrm>
            <a:off x="1533012" y="3541986"/>
            <a:ext cx="1472948" cy="96801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356689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EEBA4D-FB88-9A06-0A4B-6AC1EC36A813}"/>
              </a:ext>
            </a:extLst>
          </p:cNvPr>
          <p:cNvSpPr>
            <a:spLocks noGrp="1"/>
          </p:cNvSpPr>
          <p:nvPr>
            <p:ph type="title"/>
          </p:nvPr>
        </p:nvSpPr>
        <p:spPr>
          <a:xfrm>
            <a:off x="2311147" y="0"/>
            <a:ext cx="7569706" cy="469783"/>
          </a:xfrm>
        </p:spPr>
        <p:txBody>
          <a:bodyPr anchor="ctr">
            <a:normAutofit fontScale="90000"/>
          </a:bodyPr>
          <a:lstStyle/>
          <a:p>
            <a:pPr algn="ctr"/>
            <a:r>
              <a:rPr lang="en-US" dirty="0"/>
              <a:t>Managing Purchase Orders</a:t>
            </a:r>
          </a:p>
        </p:txBody>
      </p:sp>
      <p:pic>
        <p:nvPicPr>
          <p:cNvPr id="5" name="Content Placeholder 4">
            <a:extLst>
              <a:ext uri="{FF2B5EF4-FFF2-40B4-BE49-F238E27FC236}">
                <a16:creationId xmlns:a16="http://schemas.microsoft.com/office/drawing/2014/main" id="{42C67421-BD65-CF67-90A9-316CFA384AEE}"/>
              </a:ext>
            </a:extLst>
          </p:cNvPr>
          <p:cNvPicPr>
            <a:picLocks noGrp="1" noChangeAspect="1"/>
          </p:cNvPicPr>
          <p:nvPr>
            <p:ph idx="1"/>
          </p:nvPr>
        </p:nvPicPr>
        <p:blipFill>
          <a:blip r:embed="rId2"/>
          <a:stretch>
            <a:fillRect/>
          </a:stretch>
        </p:blipFill>
        <p:spPr>
          <a:xfrm>
            <a:off x="1533962" y="469784"/>
            <a:ext cx="9380115" cy="3296873"/>
          </a:xfrm>
        </p:spPr>
      </p:pic>
      <p:sp>
        <p:nvSpPr>
          <p:cNvPr id="6" name="Arrow: Up 5">
            <a:extLst>
              <a:ext uri="{FF2B5EF4-FFF2-40B4-BE49-F238E27FC236}">
                <a16:creationId xmlns:a16="http://schemas.microsoft.com/office/drawing/2014/main" id="{2A0FD05D-7E62-2B19-6537-0966CB09B544}"/>
              </a:ext>
            </a:extLst>
          </p:cNvPr>
          <p:cNvSpPr/>
          <p:nvPr/>
        </p:nvSpPr>
        <p:spPr>
          <a:xfrm rot="3370910">
            <a:off x="1584171" y="1279028"/>
            <a:ext cx="251888" cy="25877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 name="Rectangle: Rounded Corners 8">
            <a:extLst>
              <a:ext uri="{FF2B5EF4-FFF2-40B4-BE49-F238E27FC236}">
                <a16:creationId xmlns:a16="http://schemas.microsoft.com/office/drawing/2014/main" id="{6D6DA4E7-6746-F837-A491-CB6494E3E997}"/>
              </a:ext>
            </a:extLst>
          </p:cNvPr>
          <p:cNvSpPr/>
          <p:nvPr/>
        </p:nvSpPr>
        <p:spPr>
          <a:xfrm>
            <a:off x="2438315" y="2743200"/>
            <a:ext cx="7636864" cy="8389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Down 2">
            <a:extLst>
              <a:ext uri="{FF2B5EF4-FFF2-40B4-BE49-F238E27FC236}">
                <a16:creationId xmlns:a16="http://schemas.microsoft.com/office/drawing/2014/main" id="{8F350FE7-5832-A0D8-1FD8-1A04907DD061}"/>
              </a:ext>
            </a:extLst>
          </p:cNvPr>
          <p:cNvSpPr/>
          <p:nvPr/>
        </p:nvSpPr>
        <p:spPr>
          <a:xfrm rot="14043390">
            <a:off x="2072120" y="3147180"/>
            <a:ext cx="267319" cy="2992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39A7EFE-C148-DB46-7173-294FF5173CBB}"/>
              </a:ext>
            </a:extLst>
          </p:cNvPr>
          <p:cNvSpPr txBox="1"/>
          <p:nvPr/>
        </p:nvSpPr>
        <p:spPr>
          <a:xfrm>
            <a:off x="58769" y="1511696"/>
            <a:ext cx="1409350" cy="1785104"/>
          </a:xfrm>
          <a:prstGeom prst="rect">
            <a:avLst/>
          </a:prstGeom>
          <a:solidFill>
            <a:srgbClr val="FFFF00"/>
          </a:solidFill>
        </p:spPr>
        <p:txBody>
          <a:bodyPr wrap="square" rtlCol="0">
            <a:spAutoFit/>
          </a:bodyPr>
          <a:lstStyle/>
          <a:p>
            <a:pPr marL="171450" indent="-171450">
              <a:buFontTx/>
              <a:buChar char="-"/>
            </a:pPr>
            <a:r>
              <a:rPr lang="en-US" sz="1000" b="1" dirty="0">
                <a:solidFill>
                  <a:schemeClr val="bg1"/>
                </a:solidFill>
              </a:rPr>
              <a:t>Access the Orders page to manage Purchase Orders</a:t>
            </a:r>
          </a:p>
          <a:p>
            <a:pPr marL="171450" indent="-171450">
              <a:buFontTx/>
              <a:buChar char="-"/>
            </a:pPr>
            <a:endParaRPr lang="en-US" sz="1000" b="1" dirty="0">
              <a:solidFill>
                <a:schemeClr val="bg1"/>
              </a:solidFill>
            </a:endParaRPr>
          </a:p>
          <a:p>
            <a:pPr marL="171450" indent="-171450">
              <a:buFontTx/>
              <a:buChar char="-"/>
            </a:pPr>
            <a:r>
              <a:rPr lang="en-US" sz="1000" b="1" dirty="0">
                <a:solidFill>
                  <a:schemeClr val="bg1"/>
                </a:solidFill>
              </a:rPr>
              <a:t>Use Purchase Order Summary to review PO Number, Order Date, Status, Items, Review Acknowledged At, Total and Actions</a:t>
            </a:r>
          </a:p>
        </p:txBody>
      </p:sp>
      <p:sp>
        <p:nvSpPr>
          <p:cNvPr id="11" name="TextBox 10">
            <a:extLst>
              <a:ext uri="{FF2B5EF4-FFF2-40B4-BE49-F238E27FC236}">
                <a16:creationId xmlns:a16="http://schemas.microsoft.com/office/drawing/2014/main" id="{D1957019-610D-05E0-33AB-CACE64B6C838}"/>
              </a:ext>
            </a:extLst>
          </p:cNvPr>
          <p:cNvSpPr txBox="1"/>
          <p:nvPr/>
        </p:nvSpPr>
        <p:spPr>
          <a:xfrm>
            <a:off x="64922" y="5389479"/>
            <a:ext cx="1409350" cy="707886"/>
          </a:xfrm>
          <a:prstGeom prst="rect">
            <a:avLst/>
          </a:prstGeom>
          <a:solidFill>
            <a:srgbClr val="FFFF00"/>
          </a:solidFill>
        </p:spPr>
        <p:txBody>
          <a:bodyPr wrap="square" rtlCol="0">
            <a:spAutoFit/>
          </a:bodyPr>
          <a:lstStyle/>
          <a:p>
            <a:pPr marL="171450" indent="-171450">
              <a:buFontTx/>
              <a:buChar char="-"/>
            </a:pPr>
            <a:r>
              <a:rPr lang="en-US" sz="1000" b="1" dirty="0">
                <a:solidFill>
                  <a:schemeClr val="bg1"/>
                </a:solidFill>
              </a:rPr>
              <a:t>Select the purchase order number to review order details</a:t>
            </a:r>
          </a:p>
        </p:txBody>
      </p:sp>
      <p:pic>
        <p:nvPicPr>
          <p:cNvPr id="12" name="Content Placeholder 4">
            <a:extLst>
              <a:ext uri="{FF2B5EF4-FFF2-40B4-BE49-F238E27FC236}">
                <a16:creationId xmlns:a16="http://schemas.microsoft.com/office/drawing/2014/main" id="{7A712923-D78F-0E37-E2D3-5BB68122F549}"/>
              </a:ext>
            </a:extLst>
          </p:cNvPr>
          <p:cNvPicPr>
            <a:picLocks noChangeAspect="1"/>
          </p:cNvPicPr>
          <p:nvPr/>
        </p:nvPicPr>
        <p:blipFill>
          <a:blip r:embed="rId3"/>
          <a:stretch>
            <a:fillRect/>
          </a:stretch>
        </p:blipFill>
        <p:spPr>
          <a:xfrm>
            <a:off x="1532522" y="3766657"/>
            <a:ext cx="9380115" cy="3028426"/>
          </a:xfrm>
          <a:prstGeom prst="rect">
            <a:avLst/>
          </a:prstGeom>
        </p:spPr>
      </p:pic>
      <p:sp>
        <p:nvSpPr>
          <p:cNvPr id="13" name="Rectangle: Rounded Corners 12">
            <a:extLst>
              <a:ext uri="{FF2B5EF4-FFF2-40B4-BE49-F238E27FC236}">
                <a16:creationId xmlns:a16="http://schemas.microsoft.com/office/drawing/2014/main" id="{53587783-9C11-2B34-5815-708743CBFF57}"/>
              </a:ext>
            </a:extLst>
          </p:cNvPr>
          <p:cNvSpPr/>
          <p:nvPr/>
        </p:nvSpPr>
        <p:spPr>
          <a:xfrm>
            <a:off x="7231310" y="5830349"/>
            <a:ext cx="1484852" cy="87245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117F8070-5A31-6474-A997-3514DD7B1C46}"/>
              </a:ext>
            </a:extLst>
          </p:cNvPr>
          <p:cNvSpPr/>
          <p:nvPr/>
        </p:nvSpPr>
        <p:spPr>
          <a:xfrm rot="2706134">
            <a:off x="8686689" y="5608336"/>
            <a:ext cx="219887" cy="240734"/>
          </a:xfrm>
          <a:prstGeom prst="downArrow">
            <a:avLst>
              <a:gd name="adj1" fmla="val 3084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Down 14">
            <a:extLst>
              <a:ext uri="{FF2B5EF4-FFF2-40B4-BE49-F238E27FC236}">
                <a16:creationId xmlns:a16="http://schemas.microsoft.com/office/drawing/2014/main" id="{A1BC09AF-47B6-0ECD-DF5C-E79234A75517}"/>
              </a:ext>
            </a:extLst>
          </p:cNvPr>
          <p:cNvSpPr/>
          <p:nvPr/>
        </p:nvSpPr>
        <p:spPr>
          <a:xfrm rot="18593263">
            <a:off x="2130686" y="5984660"/>
            <a:ext cx="219887" cy="240734"/>
          </a:xfrm>
          <a:prstGeom prst="downArrow">
            <a:avLst>
              <a:gd name="adj1" fmla="val 3084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3273A36-2B4C-945F-D9F1-0CF18FDC9648}"/>
              </a:ext>
            </a:extLst>
          </p:cNvPr>
          <p:cNvSpPr txBox="1"/>
          <p:nvPr/>
        </p:nvSpPr>
        <p:spPr>
          <a:xfrm>
            <a:off x="10957417" y="5091685"/>
            <a:ext cx="1156191" cy="1015663"/>
          </a:xfrm>
          <a:prstGeom prst="rect">
            <a:avLst/>
          </a:prstGeom>
          <a:solidFill>
            <a:srgbClr val="FFFF00"/>
          </a:solidFill>
        </p:spPr>
        <p:txBody>
          <a:bodyPr wrap="square" rtlCol="0">
            <a:spAutoFit/>
          </a:bodyPr>
          <a:lstStyle/>
          <a:p>
            <a:pPr marL="171450" indent="-171450">
              <a:buFontTx/>
              <a:buChar char="-"/>
            </a:pPr>
            <a:r>
              <a:rPr lang="en-US" sz="1000" b="1" dirty="0">
                <a:solidFill>
                  <a:schemeClr val="bg1"/>
                </a:solidFill>
              </a:rPr>
              <a:t>Select the View section from purchase order views to show different order statuses </a:t>
            </a:r>
          </a:p>
        </p:txBody>
      </p:sp>
      <p:sp>
        <p:nvSpPr>
          <p:cNvPr id="17" name="Rectangle: Rounded Corners 16">
            <a:extLst>
              <a:ext uri="{FF2B5EF4-FFF2-40B4-BE49-F238E27FC236}">
                <a16:creationId xmlns:a16="http://schemas.microsoft.com/office/drawing/2014/main" id="{FEEFA799-D84A-CAC6-1073-6F2E2CC367D5}"/>
              </a:ext>
            </a:extLst>
          </p:cNvPr>
          <p:cNvSpPr/>
          <p:nvPr/>
        </p:nvSpPr>
        <p:spPr>
          <a:xfrm>
            <a:off x="2403493" y="5891544"/>
            <a:ext cx="721447" cy="74895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1E16C74-6901-6C84-B603-137DF4F3EE91}"/>
              </a:ext>
            </a:extLst>
          </p:cNvPr>
          <p:cNvSpPr txBox="1"/>
          <p:nvPr/>
        </p:nvSpPr>
        <p:spPr>
          <a:xfrm>
            <a:off x="10957417" y="1419363"/>
            <a:ext cx="1156191" cy="2800767"/>
          </a:xfrm>
          <a:prstGeom prst="rect">
            <a:avLst/>
          </a:prstGeom>
          <a:solidFill>
            <a:srgbClr val="FFFF00"/>
          </a:solidFill>
        </p:spPr>
        <p:txBody>
          <a:bodyPr wrap="square" rtlCol="0">
            <a:spAutoFit/>
          </a:bodyPr>
          <a:lstStyle/>
          <a:p>
            <a:r>
              <a:rPr lang="en-US" sz="1400" b="1" dirty="0">
                <a:solidFill>
                  <a:schemeClr val="bg1"/>
                </a:solidFill>
              </a:rPr>
              <a:t>Ship Date vs. Delivery Date </a:t>
            </a:r>
          </a:p>
          <a:p>
            <a:endParaRPr lang="en-US" sz="1400" b="1" dirty="0">
              <a:solidFill>
                <a:schemeClr val="bg1"/>
              </a:solidFill>
            </a:endParaRPr>
          </a:p>
          <a:p>
            <a:pPr marL="171450" indent="-171450">
              <a:buFont typeface="Arial" panose="020B0604020202020204" pitchFamily="34" charset="0"/>
              <a:buChar char="•"/>
            </a:pPr>
            <a:r>
              <a:rPr lang="en-US" sz="1000" b="1" dirty="0">
                <a:solidFill>
                  <a:schemeClr val="bg1"/>
                </a:solidFill>
              </a:rPr>
              <a:t>Delivery Date = Promise Date (The date that suppliers will deliver this product to Allegro)</a:t>
            </a:r>
          </a:p>
          <a:p>
            <a:r>
              <a:rPr lang="en-US" sz="1000" b="1" dirty="0">
                <a:solidFill>
                  <a:schemeClr val="bg1"/>
                </a:solidFill>
              </a:rPr>
              <a:t> </a:t>
            </a:r>
          </a:p>
          <a:p>
            <a:pPr marL="171450" indent="-171450">
              <a:buFont typeface="Arial" panose="020B0604020202020204" pitchFamily="34" charset="0"/>
              <a:buChar char="•"/>
            </a:pPr>
            <a:r>
              <a:rPr lang="en-US" sz="1000" b="1" dirty="0">
                <a:solidFill>
                  <a:schemeClr val="bg1"/>
                </a:solidFill>
              </a:rPr>
              <a:t>(Delivery date is not a supplier’s Ship Date) </a:t>
            </a:r>
          </a:p>
        </p:txBody>
      </p:sp>
    </p:spTree>
    <p:extLst>
      <p:ext uri="{BB962C8B-B14F-4D97-AF65-F5344CB8AC3E}">
        <p14:creationId xmlns:p14="http://schemas.microsoft.com/office/powerpoint/2010/main" val="166420589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EEBA4D-FB88-9A06-0A4B-6AC1EC36A813}"/>
              </a:ext>
            </a:extLst>
          </p:cNvPr>
          <p:cNvSpPr>
            <a:spLocks noGrp="1"/>
          </p:cNvSpPr>
          <p:nvPr>
            <p:ph type="title"/>
          </p:nvPr>
        </p:nvSpPr>
        <p:spPr>
          <a:xfrm>
            <a:off x="2311147" y="71990"/>
            <a:ext cx="7569706" cy="490193"/>
          </a:xfrm>
        </p:spPr>
        <p:txBody>
          <a:bodyPr anchor="ctr">
            <a:normAutofit fontScale="90000"/>
          </a:bodyPr>
          <a:lstStyle/>
          <a:p>
            <a:pPr algn="ctr"/>
            <a:r>
              <a:rPr lang="en-US" dirty="0"/>
              <a:t>Acknowledge Purchase Orders</a:t>
            </a:r>
          </a:p>
        </p:txBody>
      </p:sp>
      <p:sp>
        <p:nvSpPr>
          <p:cNvPr id="7" name="Rectangle: Rounded Corners 6">
            <a:extLst>
              <a:ext uri="{FF2B5EF4-FFF2-40B4-BE49-F238E27FC236}">
                <a16:creationId xmlns:a16="http://schemas.microsoft.com/office/drawing/2014/main" id="{896476C0-BF9F-BB7D-A168-8322620FEBD5}"/>
              </a:ext>
            </a:extLst>
          </p:cNvPr>
          <p:cNvSpPr/>
          <p:nvPr/>
        </p:nvSpPr>
        <p:spPr>
          <a:xfrm>
            <a:off x="6991350" y="4895850"/>
            <a:ext cx="2362200" cy="1685926"/>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pic>
        <p:nvPicPr>
          <p:cNvPr id="11" name="Content Placeholder 10">
            <a:extLst>
              <a:ext uri="{FF2B5EF4-FFF2-40B4-BE49-F238E27FC236}">
                <a16:creationId xmlns:a16="http://schemas.microsoft.com/office/drawing/2014/main" id="{1FDE0441-5CB6-795B-48D7-CA045698CBCA}"/>
              </a:ext>
            </a:extLst>
          </p:cNvPr>
          <p:cNvPicPr>
            <a:picLocks noGrp="1" noChangeAspect="1"/>
          </p:cNvPicPr>
          <p:nvPr>
            <p:ph idx="1"/>
          </p:nvPr>
        </p:nvPicPr>
        <p:blipFill>
          <a:blip r:embed="rId2"/>
          <a:stretch>
            <a:fillRect/>
          </a:stretch>
        </p:blipFill>
        <p:spPr>
          <a:xfrm>
            <a:off x="233196" y="615448"/>
            <a:ext cx="8343900" cy="4732024"/>
          </a:xfrm>
        </p:spPr>
      </p:pic>
      <p:sp>
        <p:nvSpPr>
          <p:cNvPr id="9" name="Rectangle: Rounded Corners 8">
            <a:extLst>
              <a:ext uri="{FF2B5EF4-FFF2-40B4-BE49-F238E27FC236}">
                <a16:creationId xmlns:a16="http://schemas.microsoft.com/office/drawing/2014/main" id="{1CEE9808-0859-448B-1A58-ABE563BA48D0}"/>
              </a:ext>
            </a:extLst>
          </p:cNvPr>
          <p:cNvSpPr/>
          <p:nvPr/>
        </p:nvSpPr>
        <p:spPr>
          <a:xfrm>
            <a:off x="1074140" y="4995793"/>
            <a:ext cx="2069279" cy="27193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B18E523-45C6-1BDB-1EB6-33B5AED3CBB5}"/>
              </a:ext>
            </a:extLst>
          </p:cNvPr>
          <p:cNvPicPr>
            <a:picLocks noChangeAspect="1"/>
          </p:cNvPicPr>
          <p:nvPr/>
        </p:nvPicPr>
        <p:blipFill>
          <a:blip r:embed="rId3"/>
          <a:stretch>
            <a:fillRect/>
          </a:stretch>
        </p:blipFill>
        <p:spPr>
          <a:xfrm>
            <a:off x="3443762" y="5281613"/>
            <a:ext cx="8624426" cy="1438275"/>
          </a:xfrm>
          <a:prstGeom prst="rect">
            <a:avLst/>
          </a:prstGeom>
        </p:spPr>
      </p:pic>
      <p:sp>
        <p:nvSpPr>
          <p:cNvPr id="14" name="Rectangle: Rounded Corners 13">
            <a:extLst>
              <a:ext uri="{FF2B5EF4-FFF2-40B4-BE49-F238E27FC236}">
                <a16:creationId xmlns:a16="http://schemas.microsoft.com/office/drawing/2014/main" id="{48A5174F-4080-7660-DF83-4776A393AA4C}"/>
              </a:ext>
            </a:extLst>
          </p:cNvPr>
          <p:cNvSpPr/>
          <p:nvPr/>
        </p:nvSpPr>
        <p:spPr>
          <a:xfrm>
            <a:off x="5031974" y="5605615"/>
            <a:ext cx="1528623" cy="98555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Down 3">
            <a:extLst>
              <a:ext uri="{FF2B5EF4-FFF2-40B4-BE49-F238E27FC236}">
                <a16:creationId xmlns:a16="http://schemas.microsoft.com/office/drawing/2014/main" id="{99CEC42D-AEBF-D116-B5C7-52911A7854C8}"/>
              </a:ext>
            </a:extLst>
          </p:cNvPr>
          <p:cNvSpPr/>
          <p:nvPr/>
        </p:nvSpPr>
        <p:spPr>
          <a:xfrm rot="15213375">
            <a:off x="653764" y="4998109"/>
            <a:ext cx="316009" cy="2673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 name="TextBox 4">
            <a:extLst>
              <a:ext uri="{FF2B5EF4-FFF2-40B4-BE49-F238E27FC236}">
                <a16:creationId xmlns:a16="http://schemas.microsoft.com/office/drawing/2014/main" id="{7FB1FA56-1FBF-805D-B584-96E88185D92D}"/>
              </a:ext>
            </a:extLst>
          </p:cNvPr>
          <p:cNvSpPr txBox="1"/>
          <p:nvPr/>
        </p:nvSpPr>
        <p:spPr>
          <a:xfrm>
            <a:off x="497170" y="5435030"/>
            <a:ext cx="2691192" cy="1323439"/>
          </a:xfrm>
          <a:prstGeom prst="rect">
            <a:avLst/>
          </a:prstGeom>
          <a:solidFill>
            <a:srgbClr val="FFFF00"/>
          </a:solidFill>
        </p:spPr>
        <p:txBody>
          <a:bodyPr wrap="square" rtlCol="0">
            <a:spAutoFit/>
          </a:bodyPr>
          <a:lstStyle/>
          <a:p>
            <a:r>
              <a:rPr lang="en-US" sz="1000" b="1" dirty="0">
                <a:solidFill>
                  <a:schemeClr val="bg1"/>
                </a:solidFill>
              </a:rPr>
              <a:t>“Do not acknowledge a PO until the supplier agrees to “ALL” of the terms on the order including Need By Date, Delivery Date, Quantity, Parts, Price per Each Line</a:t>
            </a:r>
          </a:p>
          <a:p>
            <a:endParaRPr lang="en-US" sz="1000" b="1" dirty="0">
              <a:solidFill>
                <a:schemeClr val="bg1"/>
              </a:solidFill>
            </a:endParaRPr>
          </a:p>
          <a:p>
            <a:r>
              <a:rPr lang="en-US" sz="1000" b="1" dirty="0">
                <a:solidFill>
                  <a:schemeClr val="bg1"/>
                </a:solidFill>
              </a:rPr>
              <a:t>If the supplier “Does Not Agree”, leave comment for the buyer in the comments section</a:t>
            </a:r>
          </a:p>
        </p:txBody>
      </p:sp>
      <p:sp>
        <p:nvSpPr>
          <p:cNvPr id="6" name="TextBox 5">
            <a:extLst>
              <a:ext uri="{FF2B5EF4-FFF2-40B4-BE49-F238E27FC236}">
                <a16:creationId xmlns:a16="http://schemas.microsoft.com/office/drawing/2014/main" id="{90F3CD89-DB5B-13A5-205E-E95FEF57C01D}"/>
              </a:ext>
            </a:extLst>
          </p:cNvPr>
          <p:cNvSpPr txBox="1"/>
          <p:nvPr/>
        </p:nvSpPr>
        <p:spPr>
          <a:xfrm>
            <a:off x="8654162" y="4618851"/>
            <a:ext cx="1187994" cy="553998"/>
          </a:xfrm>
          <a:prstGeom prst="rect">
            <a:avLst/>
          </a:prstGeom>
          <a:solidFill>
            <a:srgbClr val="FFFF00"/>
          </a:solidFill>
        </p:spPr>
        <p:txBody>
          <a:bodyPr wrap="square" rtlCol="0">
            <a:spAutoFit/>
          </a:bodyPr>
          <a:lstStyle/>
          <a:p>
            <a:r>
              <a:rPr lang="en-US" sz="1000" b="1" dirty="0">
                <a:solidFill>
                  <a:schemeClr val="bg1"/>
                </a:solidFill>
              </a:rPr>
              <a:t>Select purchase</a:t>
            </a:r>
          </a:p>
          <a:p>
            <a:r>
              <a:rPr lang="en-US" sz="1000" b="1" dirty="0">
                <a:solidFill>
                  <a:schemeClr val="bg1"/>
                </a:solidFill>
              </a:rPr>
              <a:t>order to confirm acknowledgement </a:t>
            </a:r>
          </a:p>
        </p:txBody>
      </p:sp>
      <p:sp>
        <p:nvSpPr>
          <p:cNvPr id="12" name="Arrow: Down 11">
            <a:extLst>
              <a:ext uri="{FF2B5EF4-FFF2-40B4-BE49-F238E27FC236}">
                <a16:creationId xmlns:a16="http://schemas.microsoft.com/office/drawing/2014/main" id="{C7C2189D-934B-0330-0279-4EADAEE3D42A}"/>
              </a:ext>
            </a:extLst>
          </p:cNvPr>
          <p:cNvSpPr/>
          <p:nvPr/>
        </p:nvSpPr>
        <p:spPr>
          <a:xfrm rot="3390768">
            <a:off x="7344493" y="5004353"/>
            <a:ext cx="313430" cy="3069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 name="TextBox 2">
            <a:extLst>
              <a:ext uri="{FF2B5EF4-FFF2-40B4-BE49-F238E27FC236}">
                <a16:creationId xmlns:a16="http://schemas.microsoft.com/office/drawing/2014/main" id="{816CA5B5-C7CB-17FB-12FE-AFBB59F7F9EC}"/>
              </a:ext>
            </a:extLst>
          </p:cNvPr>
          <p:cNvSpPr txBox="1"/>
          <p:nvPr/>
        </p:nvSpPr>
        <p:spPr>
          <a:xfrm>
            <a:off x="9248159" y="1475348"/>
            <a:ext cx="2341280" cy="1446550"/>
          </a:xfrm>
          <a:prstGeom prst="rect">
            <a:avLst/>
          </a:prstGeom>
          <a:solidFill>
            <a:srgbClr val="FFFF00"/>
          </a:solidFill>
        </p:spPr>
        <p:txBody>
          <a:bodyPr wrap="square" rtlCol="0">
            <a:spAutoFit/>
          </a:bodyPr>
          <a:lstStyle/>
          <a:p>
            <a:r>
              <a:rPr lang="en-US" sz="1400" b="1" dirty="0">
                <a:solidFill>
                  <a:schemeClr val="bg1"/>
                </a:solidFill>
              </a:rPr>
              <a:t>Ship Date vs. Delivery Date </a:t>
            </a:r>
          </a:p>
          <a:p>
            <a:endParaRPr lang="en-US" sz="1400" b="1" dirty="0">
              <a:solidFill>
                <a:schemeClr val="bg1"/>
              </a:solidFill>
            </a:endParaRPr>
          </a:p>
          <a:p>
            <a:pPr marL="171450" indent="-171450">
              <a:buFont typeface="Arial" panose="020B0604020202020204" pitchFamily="34" charset="0"/>
              <a:buChar char="•"/>
            </a:pPr>
            <a:r>
              <a:rPr lang="en-US" sz="1000" b="1" dirty="0">
                <a:solidFill>
                  <a:schemeClr val="bg1"/>
                </a:solidFill>
              </a:rPr>
              <a:t>Delivery Date = Promise Date (The date that suppliers will deliver this product to Allegro)</a:t>
            </a:r>
          </a:p>
          <a:p>
            <a:r>
              <a:rPr lang="en-US" sz="1000" b="1" dirty="0">
                <a:solidFill>
                  <a:schemeClr val="bg1"/>
                </a:solidFill>
              </a:rPr>
              <a:t> </a:t>
            </a:r>
          </a:p>
          <a:p>
            <a:pPr marL="171450" indent="-171450">
              <a:buFont typeface="Arial" panose="020B0604020202020204" pitchFamily="34" charset="0"/>
              <a:buChar char="•"/>
            </a:pPr>
            <a:r>
              <a:rPr lang="en-US" sz="1000" b="1" dirty="0">
                <a:solidFill>
                  <a:schemeClr val="bg1"/>
                </a:solidFill>
              </a:rPr>
              <a:t>(Delivery date is not a supplier’s Ship Date) </a:t>
            </a:r>
          </a:p>
        </p:txBody>
      </p:sp>
    </p:spTree>
    <p:extLst>
      <p:ext uri="{BB962C8B-B14F-4D97-AF65-F5344CB8AC3E}">
        <p14:creationId xmlns:p14="http://schemas.microsoft.com/office/powerpoint/2010/main" val="116251914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EEBA4D-FB88-9A06-0A4B-6AC1EC36A813}"/>
              </a:ext>
            </a:extLst>
          </p:cNvPr>
          <p:cNvSpPr>
            <a:spLocks noGrp="1"/>
          </p:cNvSpPr>
          <p:nvPr>
            <p:ph type="title"/>
          </p:nvPr>
        </p:nvSpPr>
        <p:spPr>
          <a:xfrm>
            <a:off x="2311147" y="127818"/>
            <a:ext cx="7569706" cy="668595"/>
          </a:xfrm>
        </p:spPr>
        <p:txBody>
          <a:bodyPr anchor="ctr">
            <a:noAutofit/>
          </a:bodyPr>
          <a:lstStyle/>
          <a:p>
            <a:pPr algn="ctr"/>
            <a:r>
              <a:rPr lang="en-US" sz="3000" dirty="0"/>
              <a:t>Supplier Comments on Purchase Order</a:t>
            </a:r>
          </a:p>
        </p:txBody>
      </p:sp>
      <p:sp>
        <p:nvSpPr>
          <p:cNvPr id="7" name="Rectangle: Rounded Corners 6">
            <a:extLst>
              <a:ext uri="{FF2B5EF4-FFF2-40B4-BE49-F238E27FC236}">
                <a16:creationId xmlns:a16="http://schemas.microsoft.com/office/drawing/2014/main" id="{896476C0-BF9F-BB7D-A168-8322620FEBD5}"/>
              </a:ext>
            </a:extLst>
          </p:cNvPr>
          <p:cNvSpPr/>
          <p:nvPr/>
        </p:nvSpPr>
        <p:spPr>
          <a:xfrm>
            <a:off x="6991350" y="4895850"/>
            <a:ext cx="2362200" cy="1685926"/>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21" name="TextBox 20">
            <a:extLst>
              <a:ext uri="{FF2B5EF4-FFF2-40B4-BE49-F238E27FC236}">
                <a16:creationId xmlns:a16="http://schemas.microsoft.com/office/drawing/2014/main" id="{696D0457-957B-6419-5EA6-BCA5829B299A}"/>
              </a:ext>
            </a:extLst>
          </p:cNvPr>
          <p:cNvSpPr txBox="1"/>
          <p:nvPr/>
        </p:nvSpPr>
        <p:spPr>
          <a:xfrm>
            <a:off x="1371953" y="5372032"/>
            <a:ext cx="2691192" cy="861774"/>
          </a:xfrm>
          <a:prstGeom prst="rect">
            <a:avLst/>
          </a:prstGeom>
          <a:solidFill>
            <a:srgbClr val="FFFF00"/>
          </a:solidFill>
        </p:spPr>
        <p:txBody>
          <a:bodyPr wrap="square" rtlCol="0">
            <a:spAutoFit/>
          </a:bodyPr>
          <a:lstStyle/>
          <a:p>
            <a:r>
              <a:rPr lang="en-US" sz="1000" b="1" dirty="0">
                <a:solidFill>
                  <a:schemeClr val="bg1"/>
                </a:solidFill>
              </a:rPr>
              <a:t>-Incorrect way to comment by not adding the buyer’s name onto your message</a:t>
            </a:r>
          </a:p>
          <a:p>
            <a:endParaRPr lang="en-US" sz="1000" b="1" dirty="0">
              <a:solidFill>
                <a:schemeClr val="bg1"/>
              </a:solidFill>
            </a:endParaRPr>
          </a:p>
          <a:p>
            <a:r>
              <a:rPr lang="en-US" sz="1000" b="1" dirty="0">
                <a:solidFill>
                  <a:schemeClr val="bg1"/>
                </a:solidFill>
              </a:rPr>
              <a:t>-This shows the supplier as the only participant in the conversation</a:t>
            </a:r>
          </a:p>
        </p:txBody>
      </p:sp>
      <p:sp>
        <p:nvSpPr>
          <p:cNvPr id="23" name="TextBox 22">
            <a:extLst>
              <a:ext uri="{FF2B5EF4-FFF2-40B4-BE49-F238E27FC236}">
                <a16:creationId xmlns:a16="http://schemas.microsoft.com/office/drawing/2014/main" id="{187116B6-6D39-1754-8193-B0074B012FAB}"/>
              </a:ext>
            </a:extLst>
          </p:cNvPr>
          <p:cNvSpPr txBox="1"/>
          <p:nvPr/>
        </p:nvSpPr>
        <p:spPr>
          <a:xfrm>
            <a:off x="6809418" y="5649031"/>
            <a:ext cx="3886952" cy="1169551"/>
          </a:xfrm>
          <a:prstGeom prst="rect">
            <a:avLst/>
          </a:prstGeom>
          <a:solidFill>
            <a:srgbClr val="FFFF00"/>
          </a:solidFill>
        </p:spPr>
        <p:txBody>
          <a:bodyPr wrap="square" rtlCol="0">
            <a:spAutoFit/>
          </a:bodyPr>
          <a:lstStyle/>
          <a:p>
            <a:r>
              <a:rPr lang="en-US" sz="1000" b="1" dirty="0">
                <a:solidFill>
                  <a:schemeClr val="bg1"/>
                </a:solidFill>
              </a:rPr>
              <a:t>-Correct way to add a comment by including “@buyer” Example - @MatthewKemp in your message</a:t>
            </a:r>
          </a:p>
          <a:p>
            <a:endParaRPr lang="en-US" sz="1000" b="1" dirty="0">
              <a:solidFill>
                <a:schemeClr val="bg1"/>
              </a:solidFill>
            </a:endParaRPr>
          </a:p>
          <a:p>
            <a:r>
              <a:rPr lang="en-US" sz="1000" b="1" dirty="0">
                <a:solidFill>
                  <a:schemeClr val="bg1"/>
                </a:solidFill>
              </a:rPr>
              <a:t>-Make sure to comment to the buyer that is listed on your PO</a:t>
            </a:r>
          </a:p>
          <a:p>
            <a:endParaRPr lang="en-US" sz="1000" b="1" dirty="0">
              <a:solidFill>
                <a:schemeClr val="bg1"/>
              </a:solidFill>
            </a:endParaRPr>
          </a:p>
          <a:p>
            <a:r>
              <a:rPr lang="en-US" sz="1000" b="1" dirty="0">
                <a:solidFill>
                  <a:schemeClr val="bg1"/>
                </a:solidFill>
              </a:rPr>
              <a:t>-Supplier tags the Allegro Buyer in comment section to ensure communication with Allegro Procurement Team</a:t>
            </a:r>
          </a:p>
        </p:txBody>
      </p:sp>
      <p:pic>
        <p:nvPicPr>
          <p:cNvPr id="6" name="Picture 5">
            <a:extLst>
              <a:ext uri="{FF2B5EF4-FFF2-40B4-BE49-F238E27FC236}">
                <a16:creationId xmlns:a16="http://schemas.microsoft.com/office/drawing/2014/main" id="{199D0702-E83E-4304-2FFC-48F2A5BDB29A}"/>
              </a:ext>
            </a:extLst>
          </p:cNvPr>
          <p:cNvPicPr>
            <a:picLocks noChangeAspect="1"/>
          </p:cNvPicPr>
          <p:nvPr/>
        </p:nvPicPr>
        <p:blipFill>
          <a:blip r:embed="rId2"/>
          <a:stretch>
            <a:fillRect/>
          </a:stretch>
        </p:blipFill>
        <p:spPr>
          <a:xfrm>
            <a:off x="203066" y="2464700"/>
            <a:ext cx="5028967" cy="2618096"/>
          </a:xfrm>
          <a:prstGeom prst="rect">
            <a:avLst/>
          </a:prstGeom>
        </p:spPr>
      </p:pic>
      <p:pic>
        <p:nvPicPr>
          <p:cNvPr id="12" name="Picture 11">
            <a:extLst>
              <a:ext uri="{FF2B5EF4-FFF2-40B4-BE49-F238E27FC236}">
                <a16:creationId xmlns:a16="http://schemas.microsoft.com/office/drawing/2014/main" id="{A13A13C5-B1BA-4B28-E707-15CB7E49B00A}"/>
              </a:ext>
            </a:extLst>
          </p:cNvPr>
          <p:cNvPicPr>
            <a:picLocks noChangeAspect="1"/>
          </p:cNvPicPr>
          <p:nvPr/>
        </p:nvPicPr>
        <p:blipFill>
          <a:blip r:embed="rId3"/>
          <a:stretch>
            <a:fillRect/>
          </a:stretch>
        </p:blipFill>
        <p:spPr>
          <a:xfrm>
            <a:off x="5269585" y="1661001"/>
            <a:ext cx="6719349" cy="3930130"/>
          </a:xfrm>
          <a:prstGeom prst="rect">
            <a:avLst/>
          </a:prstGeom>
        </p:spPr>
      </p:pic>
      <p:sp>
        <p:nvSpPr>
          <p:cNvPr id="4" name="TextBox 3">
            <a:extLst>
              <a:ext uri="{FF2B5EF4-FFF2-40B4-BE49-F238E27FC236}">
                <a16:creationId xmlns:a16="http://schemas.microsoft.com/office/drawing/2014/main" id="{76161FD5-6862-048F-344B-2A654928E9F2}"/>
              </a:ext>
            </a:extLst>
          </p:cNvPr>
          <p:cNvSpPr txBox="1"/>
          <p:nvPr/>
        </p:nvSpPr>
        <p:spPr>
          <a:xfrm>
            <a:off x="1928986" y="2003035"/>
            <a:ext cx="2546555" cy="461665"/>
          </a:xfrm>
          <a:prstGeom prst="rect">
            <a:avLst/>
          </a:prstGeom>
          <a:noFill/>
        </p:spPr>
        <p:txBody>
          <a:bodyPr wrap="square" rtlCol="0">
            <a:spAutoFit/>
          </a:bodyPr>
          <a:lstStyle/>
          <a:p>
            <a:r>
              <a:rPr lang="en-US" sz="2400" b="1" u="sng" dirty="0"/>
              <a:t>INCORRECT</a:t>
            </a:r>
          </a:p>
        </p:txBody>
      </p:sp>
      <p:sp>
        <p:nvSpPr>
          <p:cNvPr id="5" name="TextBox 4">
            <a:extLst>
              <a:ext uri="{FF2B5EF4-FFF2-40B4-BE49-F238E27FC236}">
                <a16:creationId xmlns:a16="http://schemas.microsoft.com/office/drawing/2014/main" id="{E7B7ED06-EFC5-CD81-955C-E9C5A2FB81C6}"/>
              </a:ext>
            </a:extLst>
          </p:cNvPr>
          <p:cNvSpPr txBox="1"/>
          <p:nvPr/>
        </p:nvSpPr>
        <p:spPr>
          <a:xfrm>
            <a:off x="7860353" y="1208969"/>
            <a:ext cx="1785083" cy="461665"/>
          </a:xfrm>
          <a:prstGeom prst="rect">
            <a:avLst/>
          </a:prstGeom>
          <a:noFill/>
        </p:spPr>
        <p:txBody>
          <a:bodyPr wrap="square" rtlCol="0">
            <a:spAutoFit/>
          </a:bodyPr>
          <a:lstStyle/>
          <a:p>
            <a:r>
              <a:rPr lang="en-US" sz="2400" b="1" u="sng" dirty="0"/>
              <a:t>CORRECT</a:t>
            </a:r>
          </a:p>
        </p:txBody>
      </p:sp>
    </p:spTree>
    <p:extLst>
      <p:ext uri="{BB962C8B-B14F-4D97-AF65-F5344CB8AC3E}">
        <p14:creationId xmlns:p14="http://schemas.microsoft.com/office/powerpoint/2010/main" val="195822154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8" descr="Hourglass and a calendar">
            <a:extLst>
              <a:ext uri="{FF2B5EF4-FFF2-40B4-BE49-F238E27FC236}">
                <a16:creationId xmlns:a16="http://schemas.microsoft.com/office/drawing/2014/main" id="{AA44B248-1980-CE0F-95C9-221851D6F78C}"/>
              </a:ext>
            </a:extLst>
          </p:cNvPr>
          <p:cNvPicPr>
            <a:picLocks noChangeAspect="1"/>
          </p:cNvPicPr>
          <p:nvPr/>
        </p:nvPicPr>
        <p:blipFill rotWithShape="1">
          <a:blip r:embed="rId2"/>
          <a:srcRect l="21171" r="6699" b="2"/>
          <a:stretch/>
        </p:blipFill>
        <p:spPr>
          <a:xfrm>
            <a:off x="4808765" y="10"/>
            <a:ext cx="7383236" cy="6857990"/>
          </a:xfrm>
          <a:prstGeom prst="rect">
            <a:avLst/>
          </a:prstGeom>
        </p:spPr>
      </p:pic>
      <p:sp>
        <p:nvSpPr>
          <p:cNvPr id="59" name="Freeform: Shape 54">
            <a:extLst>
              <a:ext uri="{FF2B5EF4-FFF2-40B4-BE49-F238E27FC236}">
                <a16:creationId xmlns:a16="http://schemas.microsoft.com/office/drawing/2014/main" id="{16EA23B6-4B44-4D76-87BA-D81CE35EDB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8896786" cy="6858478"/>
          </a:xfrm>
          <a:custGeom>
            <a:avLst/>
            <a:gdLst>
              <a:gd name="connsiteX0" fmla="*/ 1472231 w 8896786"/>
              <a:gd name="connsiteY0" fmla="*/ 6858478 h 6858478"/>
              <a:gd name="connsiteX1" fmla="*/ 8896786 w 8896786"/>
              <a:gd name="connsiteY1" fmla="*/ 6858478 h 6858478"/>
              <a:gd name="connsiteX2" fmla="*/ 5720411 w 8896786"/>
              <a:gd name="connsiteY2" fmla="*/ 0 h 6858478"/>
              <a:gd name="connsiteX3" fmla="*/ 5714834 w 8896786"/>
              <a:gd name="connsiteY3" fmla="*/ 0 h 6858478"/>
              <a:gd name="connsiteX4" fmla="*/ 4648606 w 8896786"/>
              <a:gd name="connsiteY4" fmla="*/ 0 h 6858478"/>
              <a:gd name="connsiteX5" fmla="*/ 0 w 8896786"/>
              <a:gd name="connsiteY5" fmla="*/ 0 h 6858478"/>
              <a:gd name="connsiteX6" fmla="*/ 0 w 8896786"/>
              <a:gd name="connsiteY6" fmla="*/ 6857915 h 6858478"/>
              <a:gd name="connsiteX7" fmla="*/ 1472491 w 8896786"/>
              <a:gd name="connsiteY7" fmla="*/ 6857915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6786" h="6858478">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Freeform: Shape 56">
            <a:extLst>
              <a:ext uri="{FF2B5EF4-FFF2-40B4-BE49-F238E27FC236}">
                <a16:creationId xmlns:a16="http://schemas.microsoft.com/office/drawing/2014/main" id="{2EEEAE0B-25B7-437B-B834-B70A93541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9"/>
            <a:ext cx="8096249" cy="6858479"/>
          </a:xfrm>
          <a:custGeom>
            <a:avLst/>
            <a:gdLst>
              <a:gd name="connsiteX0" fmla="*/ 0 w 8096249"/>
              <a:gd name="connsiteY0" fmla="*/ 6858479 h 6858479"/>
              <a:gd name="connsiteX1" fmla="*/ 2130297 w 8096249"/>
              <a:gd name="connsiteY1" fmla="*/ 6858479 h 6858479"/>
              <a:gd name="connsiteX2" fmla="*/ 2130297 w 8096249"/>
              <a:gd name="connsiteY2" fmla="*/ 6858478 h 6858479"/>
              <a:gd name="connsiteX3" fmla="*/ 8096249 w 8096249"/>
              <a:gd name="connsiteY3" fmla="*/ 6858478 h 6858479"/>
              <a:gd name="connsiteX4" fmla="*/ 4919874 w 8096249"/>
              <a:gd name="connsiteY4" fmla="*/ 0 h 6858479"/>
              <a:gd name="connsiteX5" fmla="*/ 4914297 w 8096249"/>
              <a:gd name="connsiteY5" fmla="*/ 0 h 6858479"/>
              <a:gd name="connsiteX6" fmla="*/ 3848069 w 8096249"/>
              <a:gd name="connsiteY6" fmla="*/ 0 h 6858479"/>
              <a:gd name="connsiteX7" fmla="*/ 18197 w 8096249"/>
              <a:gd name="connsiteY7" fmla="*/ 0 h 6858479"/>
              <a:gd name="connsiteX8" fmla="*/ 18197 w 8096249"/>
              <a:gd name="connsiteY8" fmla="*/ 479 h 6858479"/>
              <a:gd name="connsiteX9" fmla="*/ 0 w 8096249"/>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49" h="6858479">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EEBA4D-FB88-9A06-0A4B-6AC1EC36A813}"/>
              </a:ext>
            </a:extLst>
          </p:cNvPr>
          <p:cNvSpPr>
            <a:spLocks noGrp="1"/>
          </p:cNvSpPr>
          <p:nvPr>
            <p:ph type="title"/>
          </p:nvPr>
        </p:nvSpPr>
        <p:spPr>
          <a:xfrm>
            <a:off x="804673" y="365125"/>
            <a:ext cx="6179700" cy="1325563"/>
          </a:xfrm>
        </p:spPr>
        <p:txBody>
          <a:bodyPr vert="horz" lIns="91440" tIns="45720" rIns="91440" bIns="45720" rtlCol="0" anchor="ctr">
            <a:normAutofit/>
          </a:bodyPr>
          <a:lstStyle/>
          <a:p>
            <a:r>
              <a:rPr lang="en-US" dirty="0"/>
              <a:t>On Time Delivery</a:t>
            </a:r>
          </a:p>
        </p:txBody>
      </p:sp>
      <p:sp>
        <p:nvSpPr>
          <p:cNvPr id="5" name="TextBox 4">
            <a:extLst>
              <a:ext uri="{FF2B5EF4-FFF2-40B4-BE49-F238E27FC236}">
                <a16:creationId xmlns:a16="http://schemas.microsoft.com/office/drawing/2014/main" id="{4C4B7367-9AFE-6BA7-F296-F3AE91F3BE95}"/>
              </a:ext>
            </a:extLst>
          </p:cNvPr>
          <p:cNvSpPr txBox="1"/>
          <p:nvPr/>
        </p:nvSpPr>
        <p:spPr>
          <a:xfrm>
            <a:off x="804673" y="2022601"/>
            <a:ext cx="4655602" cy="4154361"/>
          </a:xfrm>
          <a:prstGeom prst="rect">
            <a:avLst/>
          </a:prstGeom>
        </p:spPr>
        <p:txBody>
          <a:bodyPr vert="horz" lIns="91440" tIns="45720" rIns="91440" bIns="45720" rtlCol="0">
            <a:normAutofit fontScale="92500" lnSpcReduction="10000"/>
          </a:bodyPr>
          <a:lstStyle/>
          <a:p>
            <a:pPr marL="285750" indent="-228600">
              <a:lnSpc>
                <a:spcPct val="90000"/>
              </a:lnSpc>
              <a:spcAft>
                <a:spcPts val="600"/>
              </a:spcAft>
              <a:buFont typeface="Arial" panose="020B0604020202020204" pitchFamily="34" charset="0"/>
              <a:buChar char="•"/>
            </a:pPr>
            <a:r>
              <a:rPr lang="en-US" sz="1700" dirty="0"/>
              <a:t>It is the Supplier’s responsibility to track their open orders with Allegro</a:t>
            </a:r>
          </a:p>
          <a:p>
            <a:pPr marL="285750" indent="-228600">
              <a:lnSpc>
                <a:spcPct val="90000"/>
              </a:lnSpc>
              <a:spcAft>
                <a:spcPts val="600"/>
              </a:spcAft>
              <a:buFont typeface="Arial" panose="020B0604020202020204" pitchFamily="34" charset="0"/>
              <a:buChar char="•"/>
            </a:pPr>
            <a:r>
              <a:rPr lang="en-US" sz="1700" dirty="0"/>
              <a:t>Your goal is to delivery every order per the original delivery dates provided when the order was acknowledged </a:t>
            </a:r>
          </a:p>
          <a:p>
            <a:pPr marL="285750" indent="-228600">
              <a:lnSpc>
                <a:spcPct val="90000"/>
              </a:lnSpc>
              <a:spcAft>
                <a:spcPts val="600"/>
              </a:spcAft>
              <a:buFont typeface="Arial" panose="020B0604020202020204" pitchFamily="34" charset="0"/>
              <a:buChar char="•"/>
            </a:pPr>
            <a:r>
              <a:rPr lang="en-US" sz="1700" dirty="0"/>
              <a:t>Allegro tracks their orders very closely and any delay can lead to a much longer delay to our production lines and lost customer business.</a:t>
            </a:r>
          </a:p>
          <a:p>
            <a:pPr marL="285750" indent="-228600">
              <a:lnSpc>
                <a:spcPct val="90000"/>
              </a:lnSpc>
              <a:spcAft>
                <a:spcPts val="600"/>
              </a:spcAft>
              <a:buFont typeface="Arial" panose="020B0604020202020204" pitchFamily="34" charset="0"/>
              <a:buChar char="•"/>
            </a:pPr>
            <a:r>
              <a:rPr lang="en-US" sz="1700" dirty="0"/>
              <a:t>New business opportunities will be awarded based on each suppliers on time delivery performance throughout the year.</a:t>
            </a:r>
          </a:p>
          <a:p>
            <a:pPr marL="285750" indent="-228600">
              <a:lnSpc>
                <a:spcPct val="90000"/>
              </a:lnSpc>
              <a:spcAft>
                <a:spcPts val="600"/>
              </a:spcAft>
              <a:buFont typeface="Arial" panose="020B0604020202020204" pitchFamily="34" charset="0"/>
              <a:buChar char="•"/>
            </a:pPr>
            <a:r>
              <a:rPr lang="en-US" sz="1700" dirty="0"/>
              <a:t>If scenario occurs when there is no way to meet your commitment per the original delivery date, then the buyer should be notified </a:t>
            </a:r>
            <a:r>
              <a:rPr lang="en-US" sz="1700" u="sng" dirty="0"/>
              <a:t>immediately</a:t>
            </a:r>
            <a:r>
              <a:rPr lang="en-US" sz="1700" dirty="0"/>
              <a:t> with additional details </a:t>
            </a:r>
          </a:p>
          <a:p>
            <a:pPr marL="285750" indent="-228600">
              <a:lnSpc>
                <a:spcPct val="90000"/>
              </a:lnSpc>
              <a:spcAft>
                <a:spcPts val="600"/>
              </a:spcAft>
              <a:buFont typeface="Arial" panose="020B0604020202020204" pitchFamily="34" charset="0"/>
              <a:buChar char="•"/>
            </a:pPr>
            <a:r>
              <a:rPr lang="en-US" sz="2000" u="sng" dirty="0"/>
              <a:t>Our Promise Date is the Delivery Date</a:t>
            </a:r>
            <a:r>
              <a:rPr lang="en-US" sz="2000" dirty="0"/>
              <a:t> (Delivery date is not the supplier’s Ship Date) </a:t>
            </a:r>
            <a:r>
              <a:rPr lang="en-US" sz="2000" u="sng" dirty="0"/>
              <a:t> </a:t>
            </a:r>
          </a:p>
        </p:txBody>
      </p:sp>
      <p:sp>
        <p:nvSpPr>
          <p:cNvPr id="7" name="Rectangle: Rounded Corners 6">
            <a:extLst>
              <a:ext uri="{FF2B5EF4-FFF2-40B4-BE49-F238E27FC236}">
                <a16:creationId xmlns:a16="http://schemas.microsoft.com/office/drawing/2014/main" id="{896476C0-BF9F-BB7D-A168-8322620FEBD5}"/>
              </a:ext>
            </a:extLst>
          </p:cNvPr>
          <p:cNvSpPr/>
          <p:nvPr/>
        </p:nvSpPr>
        <p:spPr>
          <a:xfrm>
            <a:off x="6991350" y="4895850"/>
            <a:ext cx="2362200" cy="1685926"/>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Tree>
    <p:extLst>
      <p:ext uri="{BB962C8B-B14F-4D97-AF65-F5344CB8AC3E}">
        <p14:creationId xmlns:p14="http://schemas.microsoft.com/office/powerpoint/2010/main" val="24109281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EEBA4D-FB88-9A06-0A4B-6AC1EC36A813}"/>
              </a:ext>
            </a:extLst>
          </p:cNvPr>
          <p:cNvSpPr>
            <a:spLocks noGrp="1"/>
          </p:cNvSpPr>
          <p:nvPr>
            <p:ph type="title"/>
          </p:nvPr>
        </p:nvSpPr>
        <p:spPr>
          <a:xfrm>
            <a:off x="2311147" y="-39104"/>
            <a:ext cx="7569706" cy="530485"/>
          </a:xfrm>
        </p:spPr>
        <p:txBody>
          <a:bodyPr anchor="ctr">
            <a:normAutofit fontScale="90000"/>
          </a:bodyPr>
          <a:lstStyle/>
          <a:p>
            <a:pPr algn="ctr"/>
            <a:r>
              <a:rPr lang="en-US" dirty="0"/>
              <a:t>Create Coupa Invoices </a:t>
            </a:r>
          </a:p>
        </p:txBody>
      </p:sp>
      <p:sp>
        <p:nvSpPr>
          <p:cNvPr id="7" name="Rectangle: Rounded Corners 6">
            <a:extLst>
              <a:ext uri="{FF2B5EF4-FFF2-40B4-BE49-F238E27FC236}">
                <a16:creationId xmlns:a16="http://schemas.microsoft.com/office/drawing/2014/main" id="{896476C0-BF9F-BB7D-A168-8322620FEBD5}"/>
              </a:ext>
            </a:extLst>
          </p:cNvPr>
          <p:cNvSpPr/>
          <p:nvPr/>
        </p:nvSpPr>
        <p:spPr>
          <a:xfrm>
            <a:off x="6991350" y="4895850"/>
            <a:ext cx="2362200" cy="1685926"/>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pic>
        <p:nvPicPr>
          <p:cNvPr id="6" name="Picture 5">
            <a:extLst>
              <a:ext uri="{FF2B5EF4-FFF2-40B4-BE49-F238E27FC236}">
                <a16:creationId xmlns:a16="http://schemas.microsoft.com/office/drawing/2014/main" id="{0C54DA2F-F03F-7C51-DD0D-62056A2E84E9}"/>
              </a:ext>
            </a:extLst>
          </p:cNvPr>
          <p:cNvPicPr>
            <a:picLocks noChangeAspect="1"/>
          </p:cNvPicPr>
          <p:nvPr/>
        </p:nvPicPr>
        <p:blipFill>
          <a:blip r:embed="rId2"/>
          <a:stretch>
            <a:fillRect/>
          </a:stretch>
        </p:blipFill>
        <p:spPr>
          <a:xfrm>
            <a:off x="1361541" y="488725"/>
            <a:ext cx="9723085" cy="2430643"/>
          </a:xfrm>
          <a:prstGeom prst="rect">
            <a:avLst/>
          </a:prstGeom>
        </p:spPr>
      </p:pic>
      <p:pic>
        <p:nvPicPr>
          <p:cNvPr id="4" name="Picture 3" descr="Graphical user interface, timeline&#10;&#10;Description automatically generated with medium confidence">
            <a:extLst>
              <a:ext uri="{FF2B5EF4-FFF2-40B4-BE49-F238E27FC236}">
                <a16:creationId xmlns:a16="http://schemas.microsoft.com/office/drawing/2014/main" id="{99F9AFCA-ED30-E42A-E4E5-C34B031B0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1539" y="2958472"/>
            <a:ext cx="4220364" cy="3899528"/>
          </a:xfrm>
          <a:prstGeom prst="rect">
            <a:avLst/>
          </a:prstGeom>
        </p:spPr>
      </p:pic>
      <p:pic>
        <p:nvPicPr>
          <p:cNvPr id="5" name="Content Placeholder 5">
            <a:extLst>
              <a:ext uri="{FF2B5EF4-FFF2-40B4-BE49-F238E27FC236}">
                <a16:creationId xmlns:a16="http://schemas.microsoft.com/office/drawing/2014/main" id="{73C18078-53F2-8B46-BC4C-FA448F93C04F}"/>
              </a:ext>
            </a:extLst>
          </p:cNvPr>
          <p:cNvPicPr>
            <a:picLocks noGrp="1" noChangeAspect="1"/>
          </p:cNvPicPr>
          <p:nvPr>
            <p:ph idx="1"/>
          </p:nvPr>
        </p:nvPicPr>
        <p:blipFill>
          <a:blip r:embed="rId4"/>
          <a:stretch>
            <a:fillRect/>
          </a:stretch>
        </p:blipFill>
        <p:spPr>
          <a:xfrm>
            <a:off x="5568375" y="2958471"/>
            <a:ext cx="5516253" cy="3901267"/>
          </a:xfrm>
        </p:spPr>
      </p:pic>
      <p:sp>
        <p:nvSpPr>
          <p:cNvPr id="12" name="TextBox 11">
            <a:extLst>
              <a:ext uri="{FF2B5EF4-FFF2-40B4-BE49-F238E27FC236}">
                <a16:creationId xmlns:a16="http://schemas.microsoft.com/office/drawing/2014/main" id="{78FCCDFF-84BC-E689-496E-86CCE17EA86B}"/>
              </a:ext>
            </a:extLst>
          </p:cNvPr>
          <p:cNvSpPr txBox="1"/>
          <p:nvPr/>
        </p:nvSpPr>
        <p:spPr>
          <a:xfrm>
            <a:off x="55517" y="1279839"/>
            <a:ext cx="1234452" cy="553998"/>
          </a:xfrm>
          <a:prstGeom prst="rect">
            <a:avLst/>
          </a:prstGeom>
          <a:solidFill>
            <a:srgbClr val="FFFF00"/>
          </a:solidFill>
        </p:spPr>
        <p:txBody>
          <a:bodyPr wrap="square" rtlCol="0">
            <a:spAutoFit/>
          </a:bodyPr>
          <a:lstStyle/>
          <a:p>
            <a:r>
              <a:rPr lang="en-US" sz="1000" b="1" dirty="0">
                <a:solidFill>
                  <a:schemeClr val="bg1"/>
                </a:solidFill>
              </a:rPr>
              <a:t>Select order from the purchase order page</a:t>
            </a:r>
          </a:p>
        </p:txBody>
      </p:sp>
      <p:sp>
        <p:nvSpPr>
          <p:cNvPr id="14" name="Arrow: Down 13">
            <a:extLst>
              <a:ext uri="{FF2B5EF4-FFF2-40B4-BE49-F238E27FC236}">
                <a16:creationId xmlns:a16="http://schemas.microsoft.com/office/drawing/2014/main" id="{45B567C6-FF04-A65F-8814-7DEB7428382B}"/>
              </a:ext>
            </a:extLst>
          </p:cNvPr>
          <p:cNvSpPr/>
          <p:nvPr/>
        </p:nvSpPr>
        <p:spPr>
          <a:xfrm rot="899512">
            <a:off x="4646096" y="5241156"/>
            <a:ext cx="303361" cy="303371"/>
          </a:xfrm>
          <a:prstGeom prst="downArrow">
            <a:avLst>
              <a:gd name="adj1" fmla="val 3772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Down 15">
            <a:extLst>
              <a:ext uri="{FF2B5EF4-FFF2-40B4-BE49-F238E27FC236}">
                <a16:creationId xmlns:a16="http://schemas.microsoft.com/office/drawing/2014/main" id="{A751E883-9726-DB00-342D-BBBC8AAE665C}"/>
              </a:ext>
            </a:extLst>
          </p:cNvPr>
          <p:cNvSpPr/>
          <p:nvPr/>
        </p:nvSpPr>
        <p:spPr>
          <a:xfrm rot="18579981">
            <a:off x="8514114" y="6354473"/>
            <a:ext cx="239139" cy="3502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rrow: Down 19">
            <a:extLst>
              <a:ext uri="{FF2B5EF4-FFF2-40B4-BE49-F238E27FC236}">
                <a16:creationId xmlns:a16="http://schemas.microsoft.com/office/drawing/2014/main" id="{A1CCE997-3617-ED6F-7F5F-225E9E1100C0}"/>
              </a:ext>
            </a:extLst>
          </p:cNvPr>
          <p:cNvSpPr/>
          <p:nvPr/>
        </p:nvSpPr>
        <p:spPr>
          <a:xfrm rot="19885038">
            <a:off x="1365176" y="1314563"/>
            <a:ext cx="303361" cy="2945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4CC39014-6EA6-8C0E-EF08-F3268964CA0C}"/>
              </a:ext>
            </a:extLst>
          </p:cNvPr>
          <p:cNvSpPr txBox="1"/>
          <p:nvPr/>
        </p:nvSpPr>
        <p:spPr>
          <a:xfrm>
            <a:off x="11105550" y="1139338"/>
            <a:ext cx="980285" cy="707886"/>
          </a:xfrm>
          <a:prstGeom prst="rect">
            <a:avLst/>
          </a:prstGeom>
          <a:solidFill>
            <a:srgbClr val="FFFF00"/>
          </a:solidFill>
        </p:spPr>
        <p:txBody>
          <a:bodyPr wrap="square" rtlCol="0">
            <a:spAutoFit/>
          </a:bodyPr>
          <a:lstStyle/>
          <a:p>
            <a:r>
              <a:rPr lang="en-US" sz="1000" b="1" dirty="0">
                <a:solidFill>
                  <a:schemeClr val="bg1"/>
                </a:solidFill>
              </a:rPr>
              <a:t>Select the Gold Coins to generate an Invoice  </a:t>
            </a:r>
          </a:p>
        </p:txBody>
      </p:sp>
      <p:sp>
        <p:nvSpPr>
          <p:cNvPr id="22" name="Rectangle: Rounded Corners 21">
            <a:extLst>
              <a:ext uri="{FF2B5EF4-FFF2-40B4-BE49-F238E27FC236}">
                <a16:creationId xmlns:a16="http://schemas.microsoft.com/office/drawing/2014/main" id="{32CD2CA2-478D-8D4D-632B-17A13A27569B}"/>
              </a:ext>
            </a:extLst>
          </p:cNvPr>
          <p:cNvSpPr/>
          <p:nvPr/>
        </p:nvSpPr>
        <p:spPr>
          <a:xfrm>
            <a:off x="9747682" y="1833837"/>
            <a:ext cx="745724" cy="76485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AF2CE5E-EFC0-71A1-FF90-E856F14CFB48}"/>
              </a:ext>
            </a:extLst>
          </p:cNvPr>
          <p:cNvSpPr txBox="1"/>
          <p:nvPr/>
        </p:nvSpPr>
        <p:spPr>
          <a:xfrm>
            <a:off x="11105550" y="1904190"/>
            <a:ext cx="980285" cy="707886"/>
          </a:xfrm>
          <a:prstGeom prst="rect">
            <a:avLst/>
          </a:prstGeom>
          <a:solidFill>
            <a:srgbClr val="FFFF00"/>
          </a:solidFill>
        </p:spPr>
        <p:txBody>
          <a:bodyPr wrap="square" rtlCol="0">
            <a:spAutoFit/>
          </a:bodyPr>
          <a:lstStyle/>
          <a:p>
            <a:r>
              <a:rPr lang="en-US" sz="1000" b="1" dirty="0">
                <a:solidFill>
                  <a:schemeClr val="bg1"/>
                </a:solidFill>
              </a:rPr>
              <a:t>Select the  Red Coins to generate a</a:t>
            </a:r>
          </a:p>
          <a:p>
            <a:r>
              <a:rPr lang="en-US" sz="1000" b="1" dirty="0">
                <a:solidFill>
                  <a:schemeClr val="bg1"/>
                </a:solidFill>
              </a:rPr>
              <a:t>Credit Note  </a:t>
            </a:r>
          </a:p>
        </p:txBody>
      </p:sp>
      <p:sp>
        <p:nvSpPr>
          <p:cNvPr id="24" name="Arrow: Down 23">
            <a:extLst>
              <a:ext uri="{FF2B5EF4-FFF2-40B4-BE49-F238E27FC236}">
                <a16:creationId xmlns:a16="http://schemas.microsoft.com/office/drawing/2014/main" id="{FFAD6AD9-FFA5-9B20-6E56-26161C64D839}"/>
              </a:ext>
            </a:extLst>
          </p:cNvPr>
          <p:cNvSpPr/>
          <p:nvPr/>
        </p:nvSpPr>
        <p:spPr>
          <a:xfrm rot="3584046">
            <a:off x="10652553" y="1889609"/>
            <a:ext cx="303361" cy="3033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62EB5C09-AB6D-5156-E238-907131BF6F94}"/>
              </a:ext>
            </a:extLst>
          </p:cNvPr>
          <p:cNvSpPr txBox="1"/>
          <p:nvPr/>
        </p:nvSpPr>
        <p:spPr>
          <a:xfrm>
            <a:off x="4892121" y="2956734"/>
            <a:ext cx="676254" cy="369332"/>
          </a:xfrm>
          <a:prstGeom prst="rect">
            <a:avLst/>
          </a:prstGeom>
          <a:noFill/>
        </p:spPr>
        <p:txBody>
          <a:bodyPr wrap="square" rtlCol="0">
            <a:spAutoFit/>
          </a:bodyPr>
          <a:lstStyle/>
          <a:p>
            <a:r>
              <a:rPr lang="en-US" b="1" dirty="0">
                <a:solidFill>
                  <a:schemeClr val="bg1"/>
                </a:solidFill>
              </a:rPr>
              <a:t>SAN</a:t>
            </a:r>
          </a:p>
        </p:txBody>
      </p:sp>
      <p:sp>
        <p:nvSpPr>
          <p:cNvPr id="26" name="TextBox 25">
            <a:extLst>
              <a:ext uri="{FF2B5EF4-FFF2-40B4-BE49-F238E27FC236}">
                <a16:creationId xmlns:a16="http://schemas.microsoft.com/office/drawing/2014/main" id="{247F6DDA-BC49-87D7-7C7D-1DA70959163C}"/>
              </a:ext>
            </a:extLst>
          </p:cNvPr>
          <p:cNvSpPr txBox="1"/>
          <p:nvPr/>
        </p:nvSpPr>
        <p:spPr>
          <a:xfrm>
            <a:off x="10523874" y="535353"/>
            <a:ext cx="585628" cy="369332"/>
          </a:xfrm>
          <a:prstGeom prst="rect">
            <a:avLst/>
          </a:prstGeom>
          <a:noFill/>
        </p:spPr>
        <p:txBody>
          <a:bodyPr wrap="square" rtlCol="0">
            <a:spAutoFit/>
          </a:bodyPr>
          <a:lstStyle/>
          <a:p>
            <a:r>
              <a:rPr lang="en-US" b="1" dirty="0">
                <a:solidFill>
                  <a:schemeClr val="bg1"/>
                </a:solidFill>
              </a:rPr>
              <a:t>CSP</a:t>
            </a:r>
          </a:p>
        </p:txBody>
      </p:sp>
      <p:sp>
        <p:nvSpPr>
          <p:cNvPr id="27" name="TextBox 26">
            <a:extLst>
              <a:ext uri="{FF2B5EF4-FFF2-40B4-BE49-F238E27FC236}">
                <a16:creationId xmlns:a16="http://schemas.microsoft.com/office/drawing/2014/main" id="{1F273190-05F4-C03B-1CF9-B7FCB53DE269}"/>
              </a:ext>
            </a:extLst>
          </p:cNvPr>
          <p:cNvSpPr txBox="1"/>
          <p:nvPr/>
        </p:nvSpPr>
        <p:spPr>
          <a:xfrm>
            <a:off x="4192338" y="3323006"/>
            <a:ext cx="1210878" cy="1015663"/>
          </a:xfrm>
          <a:prstGeom prst="rect">
            <a:avLst/>
          </a:prstGeom>
          <a:solidFill>
            <a:srgbClr val="FFFF00"/>
          </a:solidFill>
        </p:spPr>
        <p:txBody>
          <a:bodyPr wrap="square" rtlCol="0">
            <a:spAutoFit/>
          </a:bodyPr>
          <a:lstStyle/>
          <a:p>
            <a:r>
              <a:rPr lang="en-US" sz="1000" b="1" dirty="0">
                <a:solidFill>
                  <a:schemeClr val="bg1"/>
                </a:solidFill>
              </a:rPr>
              <a:t>Purchase Orders are emailed (SAN), supplier will access the PO email and select Create Invoice</a:t>
            </a:r>
          </a:p>
        </p:txBody>
      </p:sp>
      <p:sp>
        <p:nvSpPr>
          <p:cNvPr id="28" name="TextBox 27">
            <a:extLst>
              <a:ext uri="{FF2B5EF4-FFF2-40B4-BE49-F238E27FC236}">
                <a16:creationId xmlns:a16="http://schemas.microsoft.com/office/drawing/2014/main" id="{549BB64D-F00E-BE64-EF0D-D726AAEE5A59}"/>
              </a:ext>
            </a:extLst>
          </p:cNvPr>
          <p:cNvSpPr txBox="1"/>
          <p:nvPr/>
        </p:nvSpPr>
        <p:spPr>
          <a:xfrm>
            <a:off x="6610099" y="6325774"/>
            <a:ext cx="1784877" cy="246221"/>
          </a:xfrm>
          <a:prstGeom prst="rect">
            <a:avLst/>
          </a:prstGeom>
          <a:solidFill>
            <a:srgbClr val="FFFF00"/>
          </a:solidFill>
        </p:spPr>
        <p:txBody>
          <a:bodyPr wrap="square" rtlCol="0">
            <a:spAutoFit/>
          </a:bodyPr>
          <a:lstStyle/>
          <a:p>
            <a:r>
              <a:rPr lang="en-US" sz="1000" b="1" dirty="0">
                <a:solidFill>
                  <a:schemeClr val="bg1"/>
                </a:solidFill>
              </a:rPr>
              <a:t>Select here to Create Invoice</a:t>
            </a:r>
          </a:p>
        </p:txBody>
      </p:sp>
    </p:spTree>
    <p:extLst>
      <p:ext uri="{BB962C8B-B14F-4D97-AF65-F5344CB8AC3E}">
        <p14:creationId xmlns:p14="http://schemas.microsoft.com/office/powerpoint/2010/main" val="308637312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EEBA4D-FB88-9A06-0A4B-6AC1EC36A813}"/>
              </a:ext>
            </a:extLst>
          </p:cNvPr>
          <p:cNvSpPr>
            <a:spLocks noGrp="1"/>
          </p:cNvSpPr>
          <p:nvPr>
            <p:ph type="title"/>
          </p:nvPr>
        </p:nvSpPr>
        <p:spPr>
          <a:xfrm>
            <a:off x="2311147" y="0"/>
            <a:ext cx="7569706" cy="587829"/>
          </a:xfrm>
        </p:spPr>
        <p:txBody>
          <a:bodyPr anchor="ctr">
            <a:normAutofit fontScale="90000"/>
          </a:bodyPr>
          <a:lstStyle/>
          <a:p>
            <a:pPr algn="ctr"/>
            <a:r>
              <a:rPr lang="en-US" dirty="0"/>
              <a:t>Upload Invoices</a:t>
            </a:r>
          </a:p>
        </p:txBody>
      </p:sp>
      <p:sp>
        <p:nvSpPr>
          <p:cNvPr id="7" name="Rectangle: Rounded Corners 6">
            <a:extLst>
              <a:ext uri="{FF2B5EF4-FFF2-40B4-BE49-F238E27FC236}">
                <a16:creationId xmlns:a16="http://schemas.microsoft.com/office/drawing/2014/main" id="{896476C0-BF9F-BB7D-A168-8322620FEBD5}"/>
              </a:ext>
            </a:extLst>
          </p:cNvPr>
          <p:cNvSpPr/>
          <p:nvPr/>
        </p:nvSpPr>
        <p:spPr>
          <a:xfrm>
            <a:off x="6991350" y="4895850"/>
            <a:ext cx="2362200" cy="1685926"/>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pic>
        <p:nvPicPr>
          <p:cNvPr id="9" name="Picture 8">
            <a:extLst>
              <a:ext uri="{FF2B5EF4-FFF2-40B4-BE49-F238E27FC236}">
                <a16:creationId xmlns:a16="http://schemas.microsoft.com/office/drawing/2014/main" id="{A6A855EB-27BF-FED2-AFDF-714639750235}"/>
              </a:ext>
            </a:extLst>
          </p:cNvPr>
          <p:cNvPicPr>
            <a:picLocks noChangeAspect="1"/>
          </p:cNvPicPr>
          <p:nvPr/>
        </p:nvPicPr>
        <p:blipFill>
          <a:blip r:embed="rId2"/>
          <a:stretch>
            <a:fillRect/>
          </a:stretch>
        </p:blipFill>
        <p:spPr>
          <a:xfrm>
            <a:off x="481802" y="587828"/>
            <a:ext cx="7621458" cy="6017774"/>
          </a:xfrm>
          <a:prstGeom prst="rect">
            <a:avLst/>
          </a:prstGeom>
        </p:spPr>
      </p:pic>
      <p:pic>
        <p:nvPicPr>
          <p:cNvPr id="13" name="Picture 12">
            <a:extLst>
              <a:ext uri="{FF2B5EF4-FFF2-40B4-BE49-F238E27FC236}">
                <a16:creationId xmlns:a16="http://schemas.microsoft.com/office/drawing/2014/main" id="{862AA80A-F11E-EFC0-D166-030C1DAA6804}"/>
              </a:ext>
            </a:extLst>
          </p:cNvPr>
          <p:cNvPicPr>
            <a:picLocks noChangeAspect="1"/>
          </p:cNvPicPr>
          <p:nvPr/>
        </p:nvPicPr>
        <p:blipFill>
          <a:blip r:embed="rId3"/>
          <a:stretch>
            <a:fillRect/>
          </a:stretch>
        </p:blipFill>
        <p:spPr>
          <a:xfrm>
            <a:off x="8172450" y="1463850"/>
            <a:ext cx="3918936" cy="2885758"/>
          </a:xfrm>
          <a:prstGeom prst="rect">
            <a:avLst/>
          </a:prstGeom>
        </p:spPr>
      </p:pic>
      <p:sp>
        <p:nvSpPr>
          <p:cNvPr id="4" name="Arrow: Right 3">
            <a:extLst>
              <a:ext uri="{FF2B5EF4-FFF2-40B4-BE49-F238E27FC236}">
                <a16:creationId xmlns:a16="http://schemas.microsoft.com/office/drawing/2014/main" id="{5B0F771D-FDC2-42B3-FB7C-BC3ED5737218}"/>
              </a:ext>
            </a:extLst>
          </p:cNvPr>
          <p:cNvSpPr/>
          <p:nvPr/>
        </p:nvSpPr>
        <p:spPr>
          <a:xfrm rot="18764273">
            <a:off x="1725759" y="5675778"/>
            <a:ext cx="340028" cy="3022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A67DCB89-DAA3-75AC-14D7-D8FFC51CE786}"/>
              </a:ext>
            </a:extLst>
          </p:cNvPr>
          <p:cNvSpPr/>
          <p:nvPr/>
        </p:nvSpPr>
        <p:spPr>
          <a:xfrm rot="18392640">
            <a:off x="9008889" y="3796268"/>
            <a:ext cx="329213" cy="3119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55421C7-3921-8FA5-4311-35FB2F44B5DC}"/>
              </a:ext>
            </a:extLst>
          </p:cNvPr>
          <p:cNvSpPr txBox="1"/>
          <p:nvPr/>
        </p:nvSpPr>
        <p:spPr>
          <a:xfrm>
            <a:off x="8172450" y="4465100"/>
            <a:ext cx="1001045" cy="553998"/>
          </a:xfrm>
          <a:prstGeom prst="rect">
            <a:avLst/>
          </a:prstGeom>
          <a:solidFill>
            <a:srgbClr val="FFFF00"/>
          </a:solidFill>
        </p:spPr>
        <p:txBody>
          <a:bodyPr wrap="square" rtlCol="0">
            <a:spAutoFit/>
          </a:bodyPr>
          <a:lstStyle/>
          <a:p>
            <a:r>
              <a:rPr lang="en-US" sz="1000" b="1" dirty="0">
                <a:solidFill>
                  <a:schemeClr val="bg1"/>
                </a:solidFill>
              </a:rPr>
              <a:t>Verify Remit To information is accurate </a:t>
            </a:r>
          </a:p>
        </p:txBody>
      </p:sp>
      <p:sp>
        <p:nvSpPr>
          <p:cNvPr id="17" name="TextBox 16">
            <a:extLst>
              <a:ext uri="{FF2B5EF4-FFF2-40B4-BE49-F238E27FC236}">
                <a16:creationId xmlns:a16="http://schemas.microsoft.com/office/drawing/2014/main" id="{6FFFE502-CF95-59E5-21B7-F513BC2DB0A2}"/>
              </a:ext>
            </a:extLst>
          </p:cNvPr>
          <p:cNvSpPr txBox="1"/>
          <p:nvPr/>
        </p:nvSpPr>
        <p:spPr>
          <a:xfrm>
            <a:off x="657137" y="5761940"/>
            <a:ext cx="882462" cy="707886"/>
          </a:xfrm>
          <a:prstGeom prst="rect">
            <a:avLst/>
          </a:prstGeom>
          <a:solidFill>
            <a:srgbClr val="FFFF00"/>
          </a:solidFill>
        </p:spPr>
        <p:txBody>
          <a:bodyPr wrap="square" rtlCol="0">
            <a:spAutoFit/>
          </a:bodyPr>
          <a:lstStyle/>
          <a:p>
            <a:r>
              <a:rPr lang="en-US" sz="1000" b="1" dirty="0">
                <a:solidFill>
                  <a:schemeClr val="bg1"/>
                </a:solidFill>
              </a:rPr>
              <a:t>Verify all invoice information is correct  </a:t>
            </a:r>
          </a:p>
        </p:txBody>
      </p:sp>
    </p:spTree>
    <p:extLst>
      <p:ext uri="{BB962C8B-B14F-4D97-AF65-F5344CB8AC3E}">
        <p14:creationId xmlns:p14="http://schemas.microsoft.com/office/powerpoint/2010/main" val="284695529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llegro_PowerPoint">
  <a:themeElements>
    <a:clrScheme name="Allegro">
      <a:dk1>
        <a:sysClr val="windowText" lastClr="000000"/>
      </a:dk1>
      <a:lt1>
        <a:srgbClr val="FFFFFF"/>
      </a:lt1>
      <a:dk2>
        <a:srgbClr val="003057"/>
      </a:dk2>
      <a:lt2>
        <a:srgbClr val="FFFFFF"/>
      </a:lt2>
      <a:accent1>
        <a:srgbClr val="003057"/>
      </a:accent1>
      <a:accent2>
        <a:srgbClr val="F1C400"/>
      </a:accent2>
      <a:accent3>
        <a:srgbClr val="888B8D"/>
      </a:accent3>
      <a:accent4>
        <a:srgbClr val="0085AD"/>
      </a:accent4>
      <a:accent5>
        <a:srgbClr val="008264"/>
      </a:accent5>
      <a:accent6>
        <a:srgbClr val="5E366E"/>
      </a:accent6>
      <a:hlink>
        <a:srgbClr val="0085AD"/>
      </a:hlink>
      <a:folHlink>
        <a:srgbClr val="E572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dirty="0" smtClean="0"/>
        </a:defPPr>
      </a:lstStyle>
    </a:txDef>
  </a:objectDefaults>
  <a:extraClrSchemeLst/>
  <a:extLst>
    <a:ext uri="{05A4C25C-085E-4340-85A3-A5531E510DB2}">
      <thm15:themeFamily xmlns:thm15="http://schemas.microsoft.com/office/thememl/2012/main" name="Allegro_PowerPoint" id="{8F0E08AD-EC46-4C91-B8B3-5AE5CAD00CB4}" vid="{4298609D-7AC7-454E-A3B8-B9047E52D27C}"/>
    </a:ext>
  </a:extLst>
</a:theme>
</file>

<file path=docProps/app.xml><?xml version="1.0" encoding="utf-8"?>
<Properties xmlns="http://schemas.openxmlformats.org/officeDocument/2006/extended-properties" xmlns:vt="http://schemas.openxmlformats.org/officeDocument/2006/docPropsVTypes">
  <TotalTime>77290</TotalTime>
  <Words>894</Words>
  <Application>Microsoft Office PowerPoint</Application>
  <PresentationFormat>Widescreen</PresentationFormat>
  <Paragraphs>100</Paragraphs>
  <Slides>14</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Calibri Light</vt:lpstr>
      <vt:lpstr>Office Theme</vt:lpstr>
      <vt:lpstr>Allegro_PowerPoint</vt:lpstr>
      <vt:lpstr>Primary Quick Guide Coupa – Allegro Microsystems</vt:lpstr>
      <vt:lpstr>Accessing Coupa Supplier Portal</vt:lpstr>
      <vt:lpstr>Active User</vt:lpstr>
      <vt:lpstr>Managing Purchase Orders</vt:lpstr>
      <vt:lpstr>Acknowledge Purchase Orders</vt:lpstr>
      <vt:lpstr>Supplier Comments on Purchase Order</vt:lpstr>
      <vt:lpstr>On Time Delivery</vt:lpstr>
      <vt:lpstr>Create Coupa Invoices </vt:lpstr>
      <vt:lpstr>Upload Invoices</vt:lpstr>
      <vt:lpstr>Submit Invoices</vt:lpstr>
      <vt:lpstr>Invoice Payment Confirmation</vt:lpstr>
      <vt:lpstr>PowerPoint Presentation</vt:lpstr>
      <vt:lpstr>Sourcing Module - CSP</vt:lpstr>
      <vt:lpstr>Supplier Landing Page: Suppliers | Allegro MicroSystems Coupa Frequently Asked Questions: https://supplier.coupa.com/help/faqs/ Coupa Procurement Contact coupaprocurement@allegromicro.com</vt:lpstr>
    </vt:vector>
  </TitlesOfParts>
  <Company>Allegro MicroSystems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Guide</dc:title>
  <dc:creator>Christopher Guerrera</dc:creator>
  <cp:lastModifiedBy>Guerrera, Christopher</cp:lastModifiedBy>
  <cp:revision>9</cp:revision>
  <dcterms:created xsi:type="dcterms:W3CDTF">2022-11-15T21:28:53Z</dcterms:created>
  <dcterms:modified xsi:type="dcterms:W3CDTF">2024-06-19T15:26:17Z</dcterms:modified>
</cp:coreProperties>
</file>